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7" r:id="rId1"/>
  </p:sld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a:t>Mastertitelformat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550321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a:t>Mastertitelformat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802942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7968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a:t>Mastertitelformat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165450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1675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a:t>Mastertitelformat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a:t>Mastertextformat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smtClean="0"/>
              <a:pPr/>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497650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3482063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a:t>Mastertitelformat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86997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Mastertitelformat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656216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336961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74465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a:t>Mastertitelformat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84495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422816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82247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a:t>Mastertitelformat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528224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a:t>Mastertitelformat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smtClean="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124978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9/3/2024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4479362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fif"/><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3EEFFD-0CE6-4646-BC77-F29E3D24EB5E}"/>
              </a:ext>
            </a:extLst>
          </p:cNvPr>
          <p:cNvSpPr>
            <a:spLocks noGrp="1"/>
          </p:cNvSpPr>
          <p:nvPr>
            <p:ph type="ctrTitle"/>
          </p:nvPr>
        </p:nvSpPr>
        <p:spPr>
          <a:xfrm>
            <a:off x="1752749" y="391053"/>
            <a:ext cx="8679915" cy="2807492"/>
          </a:xfrm>
        </p:spPr>
        <p:txBody>
          <a:bodyPr>
            <a:normAutofit/>
          </a:bodyPr>
          <a:lstStyle/>
          <a:p>
            <a:r>
              <a:rPr lang="de-DE" sz="4000" dirty="0"/>
              <a:t>Gemeindepädagogischer Bildungstag der Ev.-Luth. Kirchenbezirke Aue, Annaberg und Vogtland</a:t>
            </a:r>
          </a:p>
        </p:txBody>
      </p:sp>
      <p:sp>
        <p:nvSpPr>
          <p:cNvPr id="3" name="Untertitel 2">
            <a:extLst>
              <a:ext uri="{FF2B5EF4-FFF2-40B4-BE49-F238E27FC236}">
                <a16:creationId xmlns:a16="http://schemas.microsoft.com/office/drawing/2014/main" id="{BA26BEEF-C1C7-4C03-89D4-7A636C52EB1F}"/>
              </a:ext>
            </a:extLst>
          </p:cNvPr>
          <p:cNvSpPr>
            <a:spLocks noGrp="1"/>
          </p:cNvSpPr>
          <p:nvPr>
            <p:ph type="subTitle" idx="1"/>
          </p:nvPr>
        </p:nvSpPr>
        <p:spPr>
          <a:xfrm>
            <a:off x="1759237" y="3659456"/>
            <a:ext cx="8673427" cy="2349457"/>
          </a:xfrm>
        </p:spPr>
        <p:txBody>
          <a:bodyPr>
            <a:normAutofit/>
          </a:bodyPr>
          <a:lstStyle/>
          <a:p>
            <a:r>
              <a:rPr lang="de-DE" dirty="0"/>
              <a:t>Zusammenstellung der Begriffe für die Arbeit in Gruppen</a:t>
            </a:r>
          </a:p>
          <a:p>
            <a:r>
              <a:rPr lang="de-DE" dirty="0"/>
              <a:t>Im Folgenden erhalten sie die Leitbegriffe aus dem Arbeitsbuch.</a:t>
            </a:r>
          </a:p>
          <a:p>
            <a:pPr marL="342900" indent="-342900">
              <a:buAutoNum type="arabicPeriod"/>
            </a:pPr>
            <a:r>
              <a:rPr lang="de-DE" dirty="0"/>
              <a:t>Schritt: Impuls - zum Einsteigen, zum Aktivieren</a:t>
            </a:r>
          </a:p>
          <a:p>
            <a:pPr marL="342900" indent="-342900">
              <a:buAutoNum type="arabicPeriod"/>
            </a:pPr>
            <a:r>
              <a:rPr lang="de-DE" dirty="0"/>
              <a:t>Schritt: Reflexionsfragen für die eigene Praxis</a:t>
            </a:r>
          </a:p>
          <a:p>
            <a:pPr marL="342900" indent="-342900">
              <a:buAutoNum type="arabicPeriod"/>
            </a:pPr>
            <a:r>
              <a:rPr lang="de-DE" dirty="0"/>
              <a:t>Schritt: Tauschen sie sich in ihrer Kleingruppe darüber aus.</a:t>
            </a:r>
          </a:p>
        </p:txBody>
      </p:sp>
      <p:pic>
        <p:nvPicPr>
          <p:cNvPr id="6" name="Grafik 5">
            <a:extLst>
              <a:ext uri="{FF2B5EF4-FFF2-40B4-BE49-F238E27FC236}">
                <a16:creationId xmlns:a16="http://schemas.microsoft.com/office/drawing/2014/main" id="{739306B5-D9A0-4160-83CE-EC934288FFC1}"/>
              </a:ext>
            </a:extLst>
          </p:cNvPr>
          <p:cNvPicPr>
            <a:picLocks noChangeAspect="1"/>
          </p:cNvPicPr>
          <p:nvPr/>
        </p:nvPicPr>
        <p:blipFill>
          <a:blip r:embed="rId2"/>
          <a:stretch>
            <a:fillRect/>
          </a:stretch>
        </p:blipFill>
        <p:spPr>
          <a:xfrm>
            <a:off x="10312591" y="5729612"/>
            <a:ext cx="1625217" cy="810530"/>
          </a:xfrm>
          <a:prstGeom prst="rect">
            <a:avLst/>
          </a:prstGeom>
        </p:spPr>
      </p:pic>
    </p:spTree>
    <p:extLst>
      <p:ext uri="{BB962C8B-B14F-4D97-AF65-F5344CB8AC3E}">
        <p14:creationId xmlns:p14="http://schemas.microsoft.com/office/powerpoint/2010/main" val="4289396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590B455-C396-41EB-8D40-1D4E506CB4C8}"/>
              </a:ext>
            </a:extLst>
          </p:cNvPr>
          <p:cNvSpPr txBox="1"/>
          <p:nvPr/>
        </p:nvSpPr>
        <p:spPr>
          <a:xfrm>
            <a:off x="1772816" y="727788"/>
            <a:ext cx="4665306" cy="523220"/>
          </a:xfrm>
          <a:prstGeom prst="rect">
            <a:avLst/>
          </a:prstGeom>
          <a:noFill/>
        </p:spPr>
        <p:txBody>
          <a:bodyPr wrap="square" rtlCol="0">
            <a:spAutoFit/>
          </a:bodyPr>
          <a:lstStyle/>
          <a:p>
            <a:r>
              <a:rPr lang="de-DE" sz="2800" b="1" dirty="0">
                <a:solidFill>
                  <a:schemeClr val="bg2">
                    <a:lumMod val="50000"/>
                  </a:schemeClr>
                </a:solidFill>
              </a:rPr>
              <a:t>GEMEINSCHAFT</a:t>
            </a:r>
          </a:p>
        </p:txBody>
      </p:sp>
      <p:pic>
        <p:nvPicPr>
          <p:cNvPr id="6" name="Grafik 5">
            <a:extLst>
              <a:ext uri="{FF2B5EF4-FFF2-40B4-BE49-F238E27FC236}">
                <a16:creationId xmlns:a16="http://schemas.microsoft.com/office/drawing/2014/main" id="{600415C8-71AD-411D-B339-ADDA0132F5F8}"/>
              </a:ext>
            </a:extLst>
          </p:cNvPr>
          <p:cNvPicPr>
            <a:picLocks noChangeAspect="1"/>
          </p:cNvPicPr>
          <p:nvPr/>
        </p:nvPicPr>
        <p:blipFill>
          <a:blip r:embed="rId2"/>
          <a:stretch>
            <a:fillRect/>
          </a:stretch>
        </p:blipFill>
        <p:spPr>
          <a:xfrm>
            <a:off x="10293930" y="5813588"/>
            <a:ext cx="1625217" cy="810530"/>
          </a:xfrm>
          <a:prstGeom prst="rect">
            <a:avLst/>
          </a:prstGeom>
        </p:spPr>
      </p:pic>
      <p:sp>
        <p:nvSpPr>
          <p:cNvPr id="7" name="Textfeld 6">
            <a:extLst>
              <a:ext uri="{FF2B5EF4-FFF2-40B4-BE49-F238E27FC236}">
                <a16:creationId xmlns:a16="http://schemas.microsoft.com/office/drawing/2014/main" id="{13F80871-96F3-4B37-9139-7AC1AF9AA3D4}"/>
              </a:ext>
            </a:extLst>
          </p:cNvPr>
          <p:cNvSpPr txBox="1"/>
          <p:nvPr/>
        </p:nvSpPr>
        <p:spPr>
          <a:xfrm>
            <a:off x="4870579" y="566678"/>
            <a:ext cx="6382139" cy="2862322"/>
          </a:xfrm>
          <a:prstGeom prst="rect">
            <a:avLst/>
          </a:prstGeom>
          <a:noFill/>
        </p:spPr>
        <p:txBody>
          <a:bodyPr wrap="square" rtlCol="0">
            <a:spAutoFit/>
          </a:bodyPr>
          <a:lstStyle/>
          <a:p>
            <a:r>
              <a:rPr lang="de-DE" dirty="0"/>
              <a:t>Impuls:</a:t>
            </a:r>
          </a:p>
          <a:p>
            <a:endParaRPr lang="de-DE" dirty="0"/>
          </a:p>
          <a:p>
            <a:r>
              <a:rPr lang="de-DE" b="1" dirty="0"/>
              <a:t>&gt;&gt; Gemeinschaft ist - für Kinder in der Kirche - wichtiger als Inhalt. &lt;&lt;</a:t>
            </a:r>
          </a:p>
          <a:p>
            <a:endParaRPr lang="de-DE" dirty="0"/>
          </a:p>
          <a:p>
            <a:r>
              <a:rPr lang="de-DE" dirty="0"/>
              <a:t>Teilen sie ihre Kleingruppe. Finden sie dann Pro- bzw. Contra- Argumente für die obenstehende Aussage.</a:t>
            </a:r>
          </a:p>
          <a:p>
            <a:endParaRPr lang="de-DE" dirty="0"/>
          </a:p>
          <a:p>
            <a:r>
              <a:rPr lang="de-DE" dirty="0"/>
              <a:t>Welche Argumente wollen sie sich merken?</a:t>
            </a:r>
          </a:p>
          <a:p>
            <a:endParaRPr lang="de-DE" dirty="0"/>
          </a:p>
        </p:txBody>
      </p:sp>
      <p:sp>
        <p:nvSpPr>
          <p:cNvPr id="2" name="Textfeld 1">
            <a:extLst>
              <a:ext uri="{FF2B5EF4-FFF2-40B4-BE49-F238E27FC236}">
                <a16:creationId xmlns:a16="http://schemas.microsoft.com/office/drawing/2014/main" id="{F8120609-2B96-4A49-A85E-2F17F6B9452D}"/>
              </a:ext>
            </a:extLst>
          </p:cNvPr>
          <p:cNvSpPr txBox="1"/>
          <p:nvPr/>
        </p:nvSpPr>
        <p:spPr>
          <a:xfrm>
            <a:off x="1679509" y="3466818"/>
            <a:ext cx="10036629" cy="2475037"/>
          </a:xfrm>
          <a:prstGeom prst="rect">
            <a:avLst/>
          </a:prstGeom>
          <a:noFill/>
        </p:spPr>
        <p:txBody>
          <a:bodyPr wrap="square" rtlCol="0">
            <a:spAutoFit/>
          </a:bodyPr>
          <a:lstStyle/>
          <a:p>
            <a:pPr>
              <a:lnSpc>
                <a:spcPct val="115000"/>
              </a:lnSpc>
              <a:spcAft>
                <a:spcPts val="1000"/>
              </a:spcAft>
            </a:pPr>
            <a:r>
              <a:rPr lang="de-DE" sz="1800" b="1" dirty="0">
                <a:solidFill>
                  <a:schemeClr val="tx2">
                    <a:lumMod val="60000"/>
                    <a:lumOff val="40000"/>
                  </a:schemeClr>
                </a:solidFill>
                <a:effectLst/>
                <a:latin typeface="+mj-lt"/>
                <a:ea typeface="Calibri" panose="020F0502020204030204" pitchFamily="34" charset="0"/>
              </a:rPr>
              <a:t>Fragen zur Reflexion der eigenen Praxis:</a:t>
            </a:r>
          </a:p>
          <a:p>
            <a:pPr>
              <a:lnSpc>
                <a:spcPct val="115000"/>
              </a:lnSpc>
              <a:spcAft>
                <a:spcPts val="1000"/>
              </a:spcAft>
            </a:pPr>
            <a:r>
              <a:rPr lang="de-DE" sz="1800" dirty="0">
                <a:solidFill>
                  <a:schemeClr val="tx2">
                    <a:lumMod val="60000"/>
                    <a:lumOff val="40000"/>
                  </a:schemeClr>
                </a:solidFill>
                <a:effectLst/>
                <a:latin typeface="+mj-lt"/>
                <a:ea typeface="Calibri" panose="020F0502020204030204" pitchFamily="34" charset="0"/>
              </a:rPr>
              <a:t>Wie hoch ist in meiner Gruppe das Vertrauen der Kinder untereinander, damit sie eigene Formen des Glaubens ausprobieren können?</a:t>
            </a: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endParaRPr lang="de-DE" sz="1800" dirty="0">
              <a:solidFill>
                <a:schemeClr val="tx2">
                  <a:lumMod val="60000"/>
                  <a:lumOff val="4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de-DE" sz="1800" dirty="0">
                <a:solidFill>
                  <a:schemeClr val="tx2">
                    <a:lumMod val="60000"/>
                    <a:lumOff val="40000"/>
                  </a:schemeClr>
                </a:solidFill>
                <a:effectLst/>
                <a:latin typeface="+mj-lt"/>
                <a:ea typeface="Calibri" panose="020F0502020204030204" pitchFamily="34" charset="0"/>
              </a:rPr>
              <a:t>Wie wird bei mir der Transzendenzbezug der Gemeinschaft deutlich?</a:t>
            </a: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endParaRPr lang="de-DE" sz="1800" dirty="0">
              <a:solidFill>
                <a:schemeClr val="tx2">
                  <a:lumMod val="60000"/>
                  <a:lumOff val="40000"/>
                </a:schemeClr>
              </a:solidFill>
              <a:effectLst/>
              <a:latin typeface="+mj-lt"/>
              <a:ea typeface="Calibri" panose="020F0502020204030204" pitchFamily="34" charset="0"/>
              <a:cs typeface="Times New Roman" panose="02020603050405020304" pitchFamily="18" charset="0"/>
            </a:endParaRPr>
          </a:p>
          <a:p>
            <a:pPr>
              <a:lnSpc>
                <a:spcPct val="115000"/>
              </a:lnSpc>
              <a:spcAft>
                <a:spcPts val="1000"/>
              </a:spcAft>
            </a:pPr>
            <a:r>
              <a:rPr lang="de-DE" sz="1800" dirty="0">
                <a:solidFill>
                  <a:schemeClr val="tx2">
                    <a:lumMod val="60000"/>
                    <a:lumOff val="40000"/>
                  </a:schemeClr>
                </a:solidFill>
                <a:effectLst/>
                <a:latin typeface="+mj-lt"/>
                <a:ea typeface="Calibri" panose="020F0502020204030204" pitchFamily="34" charset="0"/>
              </a:rPr>
              <a:t>Wie prägt meine Arbeit mit Kindern den Umgang der Kinder innerhalb der Gruppe?</a:t>
            </a: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endParaRPr lang="de-DE" sz="1800" dirty="0">
              <a:solidFill>
                <a:schemeClr val="tx2">
                  <a:lumMod val="60000"/>
                  <a:lumOff val="40000"/>
                </a:schemeClr>
              </a:solidFill>
              <a:effectLst/>
              <a:latin typeface="+mj-lt"/>
              <a:ea typeface="Calibri" panose="020F0502020204030204" pitchFamily="34" charset="0"/>
              <a:cs typeface="Times New Roman" panose="02020603050405020304" pitchFamily="18" charset="0"/>
            </a:endParaRPr>
          </a:p>
          <a:p>
            <a:r>
              <a:rPr lang="de-DE" sz="1800" dirty="0">
                <a:solidFill>
                  <a:schemeClr val="tx2">
                    <a:lumMod val="60000"/>
                    <a:lumOff val="40000"/>
                  </a:schemeClr>
                </a:solidFill>
                <a:effectLst/>
                <a:latin typeface="+mj-lt"/>
                <a:ea typeface="Calibri" panose="020F0502020204030204" pitchFamily="34" charset="0"/>
              </a:rPr>
              <a:t>An welchen Aspekten merke ich, dass die Kinder untereinander Gemeinschaft leben?</a:t>
            </a:r>
            <a:endParaRPr lang="de-DE" dirty="0">
              <a:solidFill>
                <a:schemeClr val="tx2">
                  <a:lumMod val="60000"/>
                  <a:lumOff val="40000"/>
                </a:schemeClr>
              </a:solidFill>
              <a:latin typeface="+mj-lt"/>
            </a:endParaRPr>
          </a:p>
        </p:txBody>
      </p:sp>
    </p:spTree>
    <p:extLst>
      <p:ext uri="{BB962C8B-B14F-4D97-AF65-F5344CB8AC3E}">
        <p14:creationId xmlns:p14="http://schemas.microsoft.com/office/powerpoint/2010/main" val="1028229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590B455-C396-41EB-8D40-1D4E506CB4C8}"/>
              </a:ext>
            </a:extLst>
          </p:cNvPr>
          <p:cNvSpPr txBox="1"/>
          <p:nvPr/>
        </p:nvSpPr>
        <p:spPr>
          <a:xfrm>
            <a:off x="1772816" y="727788"/>
            <a:ext cx="4665306" cy="523220"/>
          </a:xfrm>
          <a:prstGeom prst="rect">
            <a:avLst/>
          </a:prstGeom>
          <a:noFill/>
        </p:spPr>
        <p:txBody>
          <a:bodyPr wrap="square" rtlCol="0">
            <a:spAutoFit/>
          </a:bodyPr>
          <a:lstStyle/>
          <a:p>
            <a:r>
              <a:rPr lang="de-DE" sz="2800" b="1" dirty="0">
                <a:solidFill>
                  <a:schemeClr val="bg2">
                    <a:lumMod val="50000"/>
                  </a:schemeClr>
                </a:solidFill>
              </a:rPr>
              <a:t>RELEVANZ</a:t>
            </a:r>
          </a:p>
        </p:txBody>
      </p:sp>
      <p:pic>
        <p:nvPicPr>
          <p:cNvPr id="6" name="Grafik 5">
            <a:extLst>
              <a:ext uri="{FF2B5EF4-FFF2-40B4-BE49-F238E27FC236}">
                <a16:creationId xmlns:a16="http://schemas.microsoft.com/office/drawing/2014/main" id="{600415C8-71AD-411D-B339-ADDA0132F5F8}"/>
              </a:ext>
            </a:extLst>
          </p:cNvPr>
          <p:cNvPicPr>
            <a:picLocks noChangeAspect="1"/>
          </p:cNvPicPr>
          <p:nvPr/>
        </p:nvPicPr>
        <p:blipFill>
          <a:blip r:embed="rId2"/>
          <a:stretch>
            <a:fillRect/>
          </a:stretch>
        </p:blipFill>
        <p:spPr>
          <a:xfrm>
            <a:off x="10293930" y="5813588"/>
            <a:ext cx="1625217" cy="810530"/>
          </a:xfrm>
          <a:prstGeom prst="rect">
            <a:avLst/>
          </a:prstGeom>
        </p:spPr>
      </p:pic>
      <p:sp>
        <p:nvSpPr>
          <p:cNvPr id="7" name="Textfeld 6">
            <a:extLst>
              <a:ext uri="{FF2B5EF4-FFF2-40B4-BE49-F238E27FC236}">
                <a16:creationId xmlns:a16="http://schemas.microsoft.com/office/drawing/2014/main" id="{13F80871-96F3-4B37-9139-7AC1AF9AA3D4}"/>
              </a:ext>
            </a:extLst>
          </p:cNvPr>
          <p:cNvSpPr txBox="1"/>
          <p:nvPr/>
        </p:nvSpPr>
        <p:spPr>
          <a:xfrm>
            <a:off x="3844211" y="233882"/>
            <a:ext cx="7492481" cy="3416320"/>
          </a:xfrm>
          <a:prstGeom prst="rect">
            <a:avLst/>
          </a:prstGeom>
          <a:noFill/>
        </p:spPr>
        <p:txBody>
          <a:bodyPr wrap="square" rtlCol="0">
            <a:spAutoFit/>
          </a:bodyPr>
          <a:lstStyle/>
          <a:p>
            <a:r>
              <a:rPr lang="de-DE" dirty="0"/>
              <a:t>Impuls:</a:t>
            </a:r>
          </a:p>
          <a:p>
            <a:endParaRPr lang="de-DE" dirty="0"/>
          </a:p>
          <a:p>
            <a:r>
              <a:rPr lang="de-DE" b="1" dirty="0"/>
              <a:t>„Das öffentliche Angebotsformat &gt;&gt;Christenlehre&lt;&lt; kann abgeschafft werden.“</a:t>
            </a:r>
          </a:p>
          <a:p>
            <a:endParaRPr lang="de-DE" dirty="0"/>
          </a:p>
          <a:p>
            <a:r>
              <a:rPr lang="de-DE" dirty="0"/>
              <a:t>Positionieren sie sich zur Aussage mithilfe der Edward De Bono entwickelten PMI-Methode (</a:t>
            </a:r>
            <a:r>
              <a:rPr lang="de-DE" b="1" dirty="0"/>
              <a:t>P</a:t>
            </a:r>
            <a:r>
              <a:rPr lang="de-DE" dirty="0"/>
              <a:t>lus-</a:t>
            </a:r>
            <a:r>
              <a:rPr lang="de-DE" b="1" dirty="0"/>
              <a:t>M</a:t>
            </a:r>
            <a:r>
              <a:rPr lang="de-DE" dirty="0"/>
              <a:t>inus-</a:t>
            </a:r>
            <a:r>
              <a:rPr lang="de-DE" b="1" dirty="0"/>
              <a:t>I</a:t>
            </a:r>
            <a:r>
              <a:rPr lang="de-DE" dirty="0"/>
              <a:t>nteressant)</a:t>
            </a:r>
          </a:p>
          <a:p>
            <a:r>
              <a:rPr lang="de-DE" dirty="0"/>
              <a:t>Schreiben sie innerhalb von 3 min </a:t>
            </a:r>
            <a:r>
              <a:rPr lang="de-DE" b="1" dirty="0"/>
              <a:t>alle</a:t>
            </a:r>
            <a:r>
              <a:rPr lang="de-DE" dirty="0"/>
              <a:t> Argumente auf, die ihnen einfallen.</a:t>
            </a:r>
          </a:p>
          <a:p>
            <a:r>
              <a:rPr lang="de-DE" dirty="0"/>
              <a:t>Versehen sie ihre eigenen Punkte mit </a:t>
            </a:r>
            <a:r>
              <a:rPr lang="de-DE" b="1" dirty="0"/>
              <a:t>P – M – I .</a:t>
            </a:r>
          </a:p>
          <a:p>
            <a:r>
              <a:rPr lang="de-DE" dirty="0"/>
              <a:t>Nennen sie anschließend in der Gruppe je einen ausgewählten Punkt.</a:t>
            </a:r>
          </a:p>
        </p:txBody>
      </p:sp>
      <p:sp>
        <p:nvSpPr>
          <p:cNvPr id="2" name="Textfeld 1">
            <a:extLst>
              <a:ext uri="{FF2B5EF4-FFF2-40B4-BE49-F238E27FC236}">
                <a16:creationId xmlns:a16="http://schemas.microsoft.com/office/drawing/2014/main" id="{44F21B6F-D651-460E-8531-62E4AD63474E}"/>
              </a:ext>
            </a:extLst>
          </p:cNvPr>
          <p:cNvSpPr txBox="1"/>
          <p:nvPr/>
        </p:nvSpPr>
        <p:spPr>
          <a:xfrm>
            <a:off x="1772816" y="3650202"/>
            <a:ext cx="9834465" cy="3139321"/>
          </a:xfrm>
          <a:prstGeom prst="rect">
            <a:avLst/>
          </a:prstGeom>
          <a:noFill/>
        </p:spPr>
        <p:txBody>
          <a:bodyPr wrap="square" rtlCol="0">
            <a:spAutoFit/>
          </a:bodyPr>
          <a:lstStyle/>
          <a:p>
            <a:r>
              <a:rPr lang="de-DE" b="1" dirty="0">
                <a:solidFill>
                  <a:schemeClr val="tx2">
                    <a:lumMod val="60000"/>
                    <a:lumOff val="40000"/>
                  </a:schemeClr>
                </a:solidFill>
              </a:rPr>
              <a:t>Fragen zur Reflexion der eigenen Praxis:</a:t>
            </a:r>
          </a:p>
          <a:p>
            <a:endParaRPr lang="de-DE" dirty="0">
              <a:solidFill>
                <a:schemeClr val="tx2">
                  <a:lumMod val="60000"/>
                  <a:lumOff val="40000"/>
                </a:schemeClr>
              </a:solidFill>
            </a:endParaRPr>
          </a:p>
          <a:p>
            <a:r>
              <a:rPr lang="de-DE" dirty="0">
                <a:solidFill>
                  <a:schemeClr val="tx2">
                    <a:lumMod val="60000"/>
                    <a:lumOff val="40000"/>
                  </a:schemeClr>
                </a:solidFill>
              </a:rPr>
              <a:t>Wie begründen sie die Relevanz ihrer CL?</a:t>
            </a:r>
          </a:p>
          <a:p>
            <a:endParaRPr lang="de-DE" dirty="0">
              <a:solidFill>
                <a:schemeClr val="tx2">
                  <a:lumMod val="60000"/>
                  <a:lumOff val="40000"/>
                </a:schemeClr>
              </a:solidFill>
            </a:endParaRPr>
          </a:p>
          <a:p>
            <a:r>
              <a:rPr lang="de-DE" dirty="0">
                <a:solidFill>
                  <a:schemeClr val="tx2">
                    <a:lumMod val="60000"/>
                    <a:lumOff val="40000"/>
                  </a:schemeClr>
                </a:solidFill>
              </a:rPr>
              <a:t>Welche inhaltliche Relevanz sehen sie in ihrer vorliegenden CL?</a:t>
            </a:r>
          </a:p>
          <a:p>
            <a:endParaRPr lang="de-DE" dirty="0">
              <a:solidFill>
                <a:schemeClr val="tx2">
                  <a:lumMod val="60000"/>
                  <a:lumOff val="40000"/>
                </a:schemeClr>
              </a:solidFill>
            </a:endParaRPr>
          </a:p>
          <a:p>
            <a:r>
              <a:rPr lang="de-DE" dirty="0">
                <a:solidFill>
                  <a:schemeClr val="tx2">
                    <a:lumMod val="60000"/>
                    <a:lumOff val="40000"/>
                  </a:schemeClr>
                </a:solidFill>
              </a:rPr>
              <a:t>Was sind ihrer Meinung nach Indikatoren, dass die CL im Verständnis</a:t>
            </a:r>
          </a:p>
          <a:p>
            <a:r>
              <a:rPr lang="de-DE" dirty="0">
                <a:solidFill>
                  <a:schemeClr val="tx2">
                    <a:lumMod val="60000"/>
                    <a:lumOff val="40000"/>
                  </a:schemeClr>
                </a:solidFill>
              </a:rPr>
              <a:t>-der Kinder</a:t>
            </a:r>
          </a:p>
          <a:p>
            <a:r>
              <a:rPr lang="de-DE" dirty="0">
                <a:solidFill>
                  <a:schemeClr val="tx2">
                    <a:lumMod val="60000"/>
                    <a:lumOff val="40000"/>
                  </a:schemeClr>
                </a:solidFill>
              </a:rPr>
              <a:t>-der Eltern</a:t>
            </a:r>
          </a:p>
          <a:p>
            <a:r>
              <a:rPr lang="de-DE" dirty="0">
                <a:solidFill>
                  <a:schemeClr val="tx2">
                    <a:lumMod val="60000"/>
                    <a:lumOff val="40000"/>
                  </a:schemeClr>
                </a:solidFill>
              </a:rPr>
              <a:t>-des KV</a:t>
            </a:r>
          </a:p>
          <a:p>
            <a:r>
              <a:rPr lang="de-DE" dirty="0">
                <a:solidFill>
                  <a:schemeClr val="tx2">
                    <a:lumMod val="60000"/>
                    <a:lumOff val="40000"/>
                  </a:schemeClr>
                </a:solidFill>
              </a:rPr>
              <a:t>relevant ist?</a:t>
            </a:r>
          </a:p>
        </p:txBody>
      </p:sp>
    </p:spTree>
    <p:extLst>
      <p:ext uri="{BB962C8B-B14F-4D97-AF65-F5344CB8AC3E}">
        <p14:creationId xmlns:p14="http://schemas.microsoft.com/office/powerpoint/2010/main" val="3017959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590B455-C396-41EB-8D40-1D4E506CB4C8}"/>
              </a:ext>
            </a:extLst>
          </p:cNvPr>
          <p:cNvSpPr txBox="1"/>
          <p:nvPr/>
        </p:nvSpPr>
        <p:spPr>
          <a:xfrm>
            <a:off x="1772816" y="727788"/>
            <a:ext cx="4665306" cy="523220"/>
          </a:xfrm>
          <a:prstGeom prst="rect">
            <a:avLst/>
          </a:prstGeom>
          <a:noFill/>
        </p:spPr>
        <p:txBody>
          <a:bodyPr wrap="square" rtlCol="0">
            <a:spAutoFit/>
          </a:bodyPr>
          <a:lstStyle/>
          <a:p>
            <a:r>
              <a:rPr lang="de-DE" sz="2800" b="1" dirty="0">
                <a:solidFill>
                  <a:schemeClr val="bg2">
                    <a:lumMod val="50000"/>
                  </a:schemeClr>
                </a:solidFill>
              </a:rPr>
              <a:t>VERNETZUNG</a:t>
            </a:r>
          </a:p>
        </p:txBody>
      </p:sp>
      <p:pic>
        <p:nvPicPr>
          <p:cNvPr id="6" name="Grafik 5">
            <a:extLst>
              <a:ext uri="{FF2B5EF4-FFF2-40B4-BE49-F238E27FC236}">
                <a16:creationId xmlns:a16="http://schemas.microsoft.com/office/drawing/2014/main" id="{600415C8-71AD-411D-B339-ADDA0132F5F8}"/>
              </a:ext>
            </a:extLst>
          </p:cNvPr>
          <p:cNvPicPr>
            <a:picLocks noChangeAspect="1"/>
          </p:cNvPicPr>
          <p:nvPr/>
        </p:nvPicPr>
        <p:blipFill>
          <a:blip r:embed="rId2"/>
          <a:stretch>
            <a:fillRect/>
          </a:stretch>
        </p:blipFill>
        <p:spPr>
          <a:xfrm>
            <a:off x="10293930" y="5813588"/>
            <a:ext cx="1625217" cy="810530"/>
          </a:xfrm>
          <a:prstGeom prst="rect">
            <a:avLst/>
          </a:prstGeom>
        </p:spPr>
      </p:pic>
      <p:sp>
        <p:nvSpPr>
          <p:cNvPr id="7" name="Textfeld 6">
            <a:extLst>
              <a:ext uri="{FF2B5EF4-FFF2-40B4-BE49-F238E27FC236}">
                <a16:creationId xmlns:a16="http://schemas.microsoft.com/office/drawing/2014/main" id="{13F80871-96F3-4B37-9139-7AC1AF9AA3D4}"/>
              </a:ext>
            </a:extLst>
          </p:cNvPr>
          <p:cNvSpPr txBox="1"/>
          <p:nvPr/>
        </p:nvSpPr>
        <p:spPr>
          <a:xfrm>
            <a:off x="4198776" y="233882"/>
            <a:ext cx="7137916" cy="2862322"/>
          </a:xfrm>
          <a:prstGeom prst="rect">
            <a:avLst/>
          </a:prstGeom>
          <a:noFill/>
        </p:spPr>
        <p:txBody>
          <a:bodyPr wrap="square" rtlCol="0">
            <a:spAutoFit/>
          </a:bodyPr>
          <a:lstStyle/>
          <a:p>
            <a:r>
              <a:rPr lang="de-DE" dirty="0"/>
              <a:t>Impuls:</a:t>
            </a:r>
          </a:p>
          <a:p>
            <a:endParaRPr lang="de-DE" dirty="0"/>
          </a:p>
          <a:p>
            <a:r>
              <a:rPr lang="de-DE" dirty="0"/>
              <a:t>„In Vorbereitung auf die anstehenden Kinderbibeltage wollen sie einem Praktikanten die Bedeutsamkeit von Vernetzung aufzeigen.“</a:t>
            </a:r>
          </a:p>
          <a:p>
            <a:endParaRPr lang="de-DE" dirty="0"/>
          </a:p>
          <a:p>
            <a:r>
              <a:rPr lang="de-DE" dirty="0"/>
              <a:t>Skizzieren sie dazu auf der Rückseite die beteiligten Personen und Personengruppen auf. Nutzen sie Kreise, Pfeile und andere Markierungen um das Schaubild zu einem Bild für Vernetzung zu machen.</a:t>
            </a:r>
          </a:p>
        </p:txBody>
      </p:sp>
      <p:sp>
        <p:nvSpPr>
          <p:cNvPr id="2" name="Textfeld 1">
            <a:extLst>
              <a:ext uri="{FF2B5EF4-FFF2-40B4-BE49-F238E27FC236}">
                <a16:creationId xmlns:a16="http://schemas.microsoft.com/office/drawing/2014/main" id="{44F21B6F-D651-460E-8531-62E4AD63474E}"/>
              </a:ext>
            </a:extLst>
          </p:cNvPr>
          <p:cNvSpPr txBox="1"/>
          <p:nvPr/>
        </p:nvSpPr>
        <p:spPr>
          <a:xfrm>
            <a:off x="1772816" y="3650202"/>
            <a:ext cx="9834465" cy="2308324"/>
          </a:xfrm>
          <a:prstGeom prst="rect">
            <a:avLst/>
          </a:prstGeom>
          <a:noFill/>
        </p:spPr>
        <p:txBody>
          <a:bodyPr wrap="square" rtlCol="0">
            <a:spAutoFit/>
          </a:bodyPr>
          <a:lstStyle/>
          <a:p>
            <a:r>
              <a:rPr lang="de-DE" b="1" dirty="0">
                <a:solidFill>
                  <a:schemeClr val="tx2">
                    <a:lumMod val="60000"/>
                    <a:lumOff val="40000"/>
                  </a:schemeClr>
                </a:solidFill>
              </a:rPr>
              <a:t>Fragen zur Reflexion der eigenen Praxis:</a:t>
            </a:r>
          </a:p>
          <a:p>
            <a:endParaRPr lang="de-DE" dirty="0">
              <a:solidFill>
                <a:schemeClr val="tx2">
                  <a:lumMod val="60000"/>
                  <a:lumOff val="40000"/>
                </a:schemeClr>
              </a:solidFill>
            </a:endParaRPr>
          </a:p>
          <a:p>
            <a:r>
              <a:rPr lang="de-DE" dirty="0">
                <a:solidFill>
                  <a:schemeClr val="tx2">
                    <a:lumMod val="60000"/>
                    <a:lumOff val="40000"/>
                  </a:schemeClr>
                </a:solidFill>
              </a:rPr>
              <a:t>Welche innergemeindlichen/ lokalen Netzwerke nutzen sie für ihre CL?</a:t>
            </a:r>
          </a:p>
          <a:p>
            <a:endParaRPr lang="de-DE" dirty="0">
              <a:solidFill>
                <a:schemeClr val="tx2">
                  <a:lumMod val="60000"/>
                  <a:lumOff val="40000"/>
                </a:schemeClr>
              </a:solidFill>
            </a:endParaRPr>
          </a:p>
          <a:p>
            <a:r>
              <a:rPr lang="de-DE" dirty="0">
                <a:solidFill>
                  <a:schemeClr val="tx2">
                    <a:lumMod val="60000"/>
                    <a:lumOff val="40000"/>
                  </a:schemeClr>
                </a:solidFill>
              </a:rPr>
              <a:t>Betrachten sie die Grafik, S. 113 im Arbeitsbuch. </a:t>
            </a:r>
          </a:p>
          <a:p>
            <a:r>
              <a:rPr lang="de-DE" dirty="0">
                <a:solidFill>
                  <a:schemeClr val="tx2">
                    <a:lumMod val="60000"/>
                    <a:lumOff val="40000"/>
                  </a:schemeClr>
                </a:solidFill>
              </a:rPr>
              <a:t>Welches Netzwerk wirkt im Kontext ihrer CL am stärksten?</a:t>
            </a:r>
          </a:p>
          <a:p>
            <a:endParaRPr lang="de-DE" dirty="0">
              <a:solidFill>
                <a:schemeClr val="tx2">
                  <a:lumMod val="60000"/>
                  <a:lumOff val="40000"/>
                </a:schemeClr>
              </a:solidFill>
            </a:endParaRPr>
          </a:p>
          <a:p>
            <a:r>
              <a:rPr lang="de-DE" dirty="0">
                <a:solidFill>
                  <a:schemeClr val="tx2">
                    <a:lumMod val="60000"/>
                    <a:lumOff val="40000"/>
                  </a:schemeClr>
                </a:solidFill>
              </a:rPr>
              <a:t>Inwiefern denken sie bei der Planung der CL die Familie mit?</a:t>
            </a:r>
          </a:p>
        </p:txBody>
      </p:sp>
    </p:spTree>
    <p:extLst>
      <p:ext uri="{BB962C8B-B14F-4D97-AF65-F5344CB8AC3E}">
        <p14:creationId xmlns:p14="http://schemas.microsoft.com/office/powerpoint/2010/main" val="1171196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D60659-288F-4E05-8DDE-E582C7005B4F}"/>
              </a:ext>
            </a:extLst>
          </p:cNvPr>
          <p:cNvSpPr>
            <a:spLocks noGrp="1"/>
          </p:cNvSpPr>
          <p:nvPr>
            <p:ph type="title"/>
          </p:nvPr>
        </p:nvSpPr>
        <p:spPr>
          <a:xfrm>
            <a:off x="1793702" y="3731203"/>
            <a:ext cx="10186772" cy="2921523"/>
          </a:xfrm>
        </p:spPr>
        <p:txBody>
          <a:bodyPr>
            <a:noAutofit/>
          </a:bodyPr>
          <a:lstStyle/>
          <a:p>
            <a:pPr algn="l"/>
            <a:r>
              <a:rPr lang="de-DE" sz="1600" b="1" dirty="0"/>
              <a:t>Fragen zur Reflexion der eigenen Praxis:</a:t>
            </a:r>
            <a:br>
              <a:rPr lang="de-DE" sz="1600" dirty="0"/>
            </a:br>
            <a:br>
              <a:rPr lang="de-DE" sz="1600" dirty="0"/>
            </a:br>
            <a:r>
              <a:rPr lang="de-DE" sz="1600" dirty="0"/>
              <a:t>Welchen Platz im Leben der Kinder kann die CL ihrer Meinung nach einnehmen?</a:t>
            </a:r>
            <a:br>
              <a:rPr lang="de-DE" sz="1600" dirty="0"/>
            </a:br>
            <a:br>
              <a:rPr lang="de-DE" sz="1600" dirty="0"/>
            </a:br>
            <a:r>
              <a:rPr lang="de-DE" sz="1600" dirty="0"/>
              <a:t>In welchen Bezügen unterscheidet sich der Blick der Erwachsenen zum Blick der Kinder auf das Leben?</a:t>
            </a:r>
            <a:br>
              <a:rPr lang="de-DE" sz="1600" dirty="0"/>
            </a:br>
            <a:br>
              <a:rPr lang="de-DE" sz="1600" dirty="0"/>
            </a:br>
            <a:r>
              <a:rPr lang="de-DE" sz="1600" dirty="0"/>
              <a:t>Was konkret an ihrer CL hilft Kindern</a:t>
            </a:r>
            <a:br>
              <a:rPr lang="de-DE" sz="1600" dirty="0"/>
            </a:br>
            <a:r>
              <a:rPr lang="de-DE" sz="1600" dirty="0"/>
              <a:t>- das Leben zu verstehen</a:t>
            </a:r>
            <a:br>
              <a:rPr lang="de-DE" sz="1600" dirty="0"/>
            </a:br>
            <a:r>
              <a:rPr lang="de-DE" sz="1600" dirty="0"/>
              <a:t>- Lebenssituationen zu bestehen</a:t>
            </a:r>
            <a:br>
              <a:rPr lang="de-DE" sz="1600" dirty="0"/>
            </a:br>
            <a:r>
              <a:rPr lang="de-DE" sz="1600" dirty="0"/>
              <a:t>- in der Gemeinde zu leben?</a:t>
            </a:r>
          </a:p>
        </p:txBody>
      </p:sp>
      <p:pic>
        <p:nvPicPr>
          <p:cNvPr id="6" name="Inhaltsplatzhalter 5">
            <a:extLst>
              <a:ext uri="{FF2B5EF4-FFF2-40B4-BE49-F238E27FC236}">
                <a16:creationId xmlns:a16="http://schemas.microsoft.com/office/drawing/2014/main" id="{C75B52DC-59B5-4055-B2D8-A76FA727B1A3}"/>
              </a:ext>
            </a:extLst>
          </p:cNvPr>
          <p:cNvPicPr>
            <a:picLocks noGrp="1" noChangeAspect="1"/>
          </p:cNvPicPr>
          <p:nvPr>
            <p:ph idx="1"/>
          </p:nvPr>
        </p:nvPicPr>
        <p:blipFill>
          <a:blip r:embed="rId2"/>
          <a:stretch>
            <a:fillRect/>
          </a:stretch>
        </p:blipFill>
        <p:spPr>
          <a:xfrm>
            <a:off x="10170898" y="5718693"/>
            <a:ext cx="1625217" cy="810530"/>
          </a:xfrm>
        </p:spPr>
      </p:pic>
      <p:sp>
        <p:nvSpPr>
          <p:cNvPr id="5" name="Textfeld 4">
            <a:extLst>
              <a:ext uri="{FF2B5EF4-FFF2-40B4-BE49-F238E27FC236}">
                <a16:creationId xmlns:a16="http://schemas.microsoft.com/office/drawing/2014/main" id="{D905059C-3AF4-4300-A949-D244EE66586E}"/>
              </a:ext>
            </a:extLst>
          </p:cNvPr>
          <p:cNvSpPr txBox="1"/>
          <p:nvPr/>
        </p:nvSpPr>
        <p:spPr>
          <a:xfrm>
            <a:off x="1793701" y="726075"/>
            <a:ext cx="1835908" cy="523220"/>
          </a:xfrm>
          <a:prstGeom prst="rect">
            <a:avLst/>
          </a:prstGeom>
          <a:noFill/>
        </p:spPr>
        <p:txBody>
          <a:bodyPr wrap="square" rtlCol="0">
            <a:spAutoFit/>
          </a:bodyPr>
          <a:lstStyle/>
          <a:p>
            <a:r>
              <a:rPr lang="de-DE" sz="2800" b="1" dirty="0">
                <a:solidFill>
                  <a:schemeClr val="tx2"/>
                </a:solidFill>
                <a:latin typeface="Calibri" panose="020F0502020204030204" pitchFamily="34" charset="0"/>
                <a:cs typeface="Calibri" panose="020F0502020204030204" pitchFamily="34" charset="0"/>
              </a:rPr>
              <a:t>LEBEN</a:t>
            </a:r>
          </a:p>
        </p:txBody>
      </p:sp>
      <p:pic>
        <p:nvPicPr>
          <p:cNvPr id="7" name="Grafik 6">
            <a:extLst>
              <a:ext uri="{FF2B5EF4-FFF2-40B4-BE49-F238E27FC236}">
                <a16:creationId xmlns:a16="http://schemas.microsoft.com/office/drawing/2014/main" id="{A8A0DF89-33DE-4298-A4F4-C40BA4DA3372}"/>
              </a:ext>
            </a:extLst>
          </p:cNvPr>
          <p:cNvPicPr>
            <a:picLocks noChangeAspect="1"/>
          </p:cNvPicPr>
          <p:nvPr/>
        </p:nvPicPr>
        <p:blipFill>
          <a:blip r:embed="rId3"/>
          <a:stretch>
            <a:fillRect/>
          </a:stretch>
        </p:blipFill>
        <p:spPr>
          <a:xfrm>
            <a:off x="3068786" y="1666227"/>
            <a:ext cx="2381639" cy="1920677"/>
          </a:xfrm>
          <a:prstGeom prst="rect">
            <a:avLst/>
          </a:prstGeom>
          <a:ln>
            <a:noFill/>
          </a:ln>
          <a:effectLst>
            <a:outerShdw blurRad="292100" dist="139700" dir="2700000" algn="tl" rotWithShape="0">
              <a:srgbClr val="333333">
                <a:alpha val="65000"/>
              </a:srgbClr>
            </a:outerShdw>
          </a:effectLst>
        </p:spPr>
      </p:pic>
      <p:pic>
        <p:nvPicPr>
          <p:cNvPr id="8" name="Grafik 7">
            <a:extLst>
              <a:ext uri="{FF2B5EF4-FFF2-40B4-BE49-F238E27FC236}">
                <a16:creationId xmlns:a16="http://schemas.microsoft.com/office/drawing/2014/main" id="{0DF612B8-0A28-4B9A-B9F5-AE16D28437A3}"/>
              </a:ext>
            </a:extLst>
          </p:cNvPr>
          <p:cNvPicPr>
            <a:picLocks noChangeAspect="1"/>
          </p:cNvPicPr>
          <p:nvPr/>
        </p:nvPicPr>
        <p:blipFill>
          <a:blip r:embed="rId4"/>
          <a:stretch>
            <a:fillRect/>
          </a:stretch>
        </p:blipFill>
        <p:spPr>
          <a:xfrm>
            <a:off x="9834465" y="675609"/>
            <a:ext cx="1981235" cy="1981235"/>
          </a:xfrm>
          <a:prstGeom prst="rect">
            <a:avLst/>
          </a:prstGeom>
          <a:ln>
            <a:noFill/>
          </a:ln>
          <a:effectLst>
            <a:outerShdw blurRad="292100" dist="139700" dir="2700000" algn="tl" rotWithShape="0">
              <a:srgbClr val="333333">
                <a:alpha val="65000"/>
              </a:srgbClr>
            </a:outerShdw>
          </a:effectLst>
        </p:spPr>
      </p:pic>
      <p:sp>
        <p:nvSpPr>
          <p:cNvPr id="9" name="Textfeld 8">
            <a:extLst>
              <a:ext uri="{FF2B5EF4-FFF2-40B4-BE49-F238E27FC236}">
                <a16:creationId xmlns:a16="http://schemas.microsoft.com/office/drawing/2014/main" id="{82467617-70A1-4C57-A329-8C4779C6474C}"/>
              </a:ext>
            </a:extLst>
          </p:cNvPr>
          <p:cNvSpPr txBox="1"/>
          <p:nvPr/>
        </p:nvSpPr>
        <p:spPr>
          <a:xfrm>
            <a:off x="5875952" y="818473"/>
            <a:ext cx="3918857" cy="2308324"/>
          </a:xfrm>
          <a:prstGeom prst="rect">
            <a:avLst/>
          </a:prstGeom>
          <a:noFill/>
        </p:spPr>
        <p:txBody>
          <a:bodyPr wrap="square" rtlCol="0">
            <a:spAutoFit/>
          </a:bodyPr>
          <a:lstStyle/>
          <a:p>
            <a:r>
              <a:rPr lang="de-DE" dirty="0"/>
              <a:t>Impuls:</a:t>
            </a:r>
            <a:br>
              <a:rPr lang="de-DE" dirty="0"/>
            </a:br>
            <a:endParaRPr lang="de-DE" dirty="0"/>
          </a:p>
          <a:p>
            <a:r>
              <a:rPr lang="de-DE" dirty="0"/>
              <a:t>Bitte scannen sie den QR-Code mit ihrem Smartphone und schauen den Film.</a:t>
            </a:r>
            <a:br>
              <a:rPr lang="de-DE" dirty="0"/>
            </a:br>
            <a:br>
              <a:rPr lang="de-DE" dirty="0"/>
            </a:br>
            <a:r>
              <a:rPr lang="de-DE" dirty="0">
                <a:sym typeface="Wingdings" panose="05000000000000000000" pitchFamily="2" charset="2"/>
              </a:rPr>
              <a:t> Welche Antwort würden sie geben?</a:t>
            </a:r>
            <a:endParaRPr lang="de-DE" dirty="0"/>
          </a:p>
        </p:txBody>
      </p:sp>
    </p:spTree>
    <p:extLst>
      <p:ext uri="{BB962C8B-B14F-4D97-AF65-F5344CB8AC3E}">
        <p14:creationId xmlns:p14="http://schemas.microsoft.com/office/powerpoint/2010/main" val="3842844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A5EE26-71E2-4F1E-9FB6-7A0CEBCF4445}"/>
              </a:ext>
            </a:extLst>
          </p:cNvPr>
          <p:cNvSpPr>
            <a:spLocks noGrp="1"/>
          </p:cNvSpPr>
          <p:nvPr>
            <p:ph type="title"/>
          </p:nvPr>
        </p:nvSpPr>
        <p:spPr>
          <a:xfrm>
            <a:off x="2638120" y="3844213"/>
            <a:ext cx="8911687" cy="2675682"/>
          </a:xfrm>
        </p:spPr>
        <p:txBody>
          <a:bodyPr>
            <a:normAutofit/>
          </a:bodyPr>
          <a:lstStyle/>
          <a:p>
            <a:pPr algn="l"/>
            <a:r>
              <a:rPr lang="de-DE" sz="1600" b="1" dirty="0"/>
              <a:t>Fragen zur Reflexion der eigenen Praxis:</a:t>
            </a:r>
            <a:br>
              <a:rPr lang="de-DE" sz="1600" b="1" dirty="0"/>
            </a:br>
            <a:br>
              <a:rPr lang="de-DE" sz="1600" dirty="0"/>
            </a:br>
            <a:r>
              <a:rPr lang="de-DE" sz="1600" dirty="0"/>
              <a:t>Das Stufenmodell der Partizipation (Arbeitsbuch S. 110) schematisiert Beteiligungsformen.</a:t>
            </a:r>
            <a:br>
              <a:rPr lang="de-DE" sz="1600" dirty="0"/>
            </a:br>
            <a:r>
              <a:rPr lang="de-DE" sz="1600" dirty="0"/>
              <a:t>Welche Beispiele können sie zu den einzelnen Formen nennen?</a:t>
            </a:r>
            <a:br>
              <a:rPr lang="de-DE" sz="1600" dirty="0"/>
            </a:br>
            <a:br>
              <a:rPr lang="de-DE" sz="1600" dirty="0"/>
            </a:br>
            <a:r>
              <a:rPr lang="de-DE" sz="1600" dirty="0"/>
              <a:t>Welche Elemente meiner CL sind beteiligungsorientiert?</a:t>
            </a:r>
            <a:br>
              <a:rPr lang="de-DE" sz="1600" dirty="0"/>
            </a:br>
            <a:br>
              <a:rPr lang="de-DE" sz="1600" dirty="0"/>
            </a:br>
            <a:r>
              <a:rPr lang="de-DE" sz="1600" dirty="0"/>
              <a:t>Was behindert bzw. erschwert echte Beteiligung in der CL?</a:t>
            </a:r>
            <a:br>
              <a:rPr lang="de-DE" sz="1600" dirty="0"/>
            </a:br>
            <a:endParaRPr lang="de-DE" sz="1600" dirty="0"/>
          </a:p>
        </p:txBody>
      </p:sp>
      <p:pic>
        <p:nvPicPr>
          <p:cNvPr id="6" name="Inhaltsplatzhalter 5">
            <a:extLst>
              <a:ext uri="{FF2B5EF4-FFF2-40B4-BE49-F238E27FC236}">
                <a16:creationId xmlns:a16="http://schemas.microsoft.com/office/drawing/2014/main" id="{7382715F-90CA-432D-B0E8-09DEB33A0F71}"/>
              </a:ext>
            </a:extLst>
          </p:cNvPr>
          <p:cNvPicPr>
            <a:picLocks noGrp="1" noChangeAspect="1"/>
          </p:cNvPicPr>
          <p:nvPr>
            <p:ph idx="1"/>
          </p:nvPr>
        </p:nvPicPr>
        <p:blipFill>
          <a:blip r:embed="rId2"/>
          <a:stretch>
            <a:fillRect/>
          </a:stretch>
        </p:blipFill>
        <p:spPr>
          <a:xfrm>
            <a:off x="10226882" y="5709364"/>
            <a:ext cx="1625217" cy="810530"/>
          </a:xfrm>
        </p:spPr>
      </p:pic>
      <p:sp>
        <p:nvSpPr>
          <p:cNvPr id="4" name="Textfeld 3">
            <a:extLst>
              <a:ext uri="{FF2B5EF4-FFF2-40B4-BE49-F238E27FC236}">
                <a16:creationId xmlns:a16="http://schemas.microsoft.com/office/drawing/2014/main" id="{206C8032-2540-44A7-837F-C305FB617E48}"/>
              </a:ext>
            </a:extLst>
          </p:cNvPr>
          <p:cNvSpPr txBox="1"/>
          <p:nvPr/>
        </p:nvSpPr>
        <p:spPr>
          <a:xfrm>
            <a:off x="1700393" y="698083"/>
            <a:ext cx="3498979" cy="523220"/>
          </a:xfrm>
          <a:prstGeom prst="rect">
            <a:avLst/>
          </a:prstGeom>
          <a:noFill/>
        </p:spPr>
        <p:txBody>
          <a:bodyPr wrap="square" rtlCol="0">
            <a:spAutoFit/>
          </a:bodyPr>
          <a:lstStyle/>
          <a:p>
            <a:r>
              <a:rPr lang="de-DE" sz="2800" b="1" dirty="0">
                <a:solidFill>
                  <a:schemeClr val="tx2"/>
                </a:solidFill>
                <a:latin typeface="Calibri" panose="020F0502020204030204" pitchFamily="34" charset="0"/>
                <a:cs typeface="Calibri" panose="020F0502020204030204" pitchFamily="34" charset="0"/>
              </a:rPr>
              <a:t>BETEILIGUNG</a:t>
            </a:r>
          </a:p>
        </p:txBody>
      </p:sp>
      <p:sp>
        <p:nvSpPr>
          <p:cNvPr id="7" name="Textfeld 6">
            <a:extLst>
              <a:ext uri="{FF2B5EF4-FFF2-40B4-BE49-F238E27FC236}">
                <a16:creationId xmlns:a16="http://schemas.microsoft.com/office/drawing/2014/main" id="{CDC0507A-2897-464C-A317-DC9B134D66EA}"/>
              </a:ext>
            </a:extLst>
          </p:cNvPr>
          <p:cNvSpPr txBox="1"/>
          <p:nvPr/>
        </p:nvSpPr>
        <p:spPr>
          <a:xfrm>
            <a:off x="2528596" y="1623527"/>
            <a:ext cx="7959012" cy="2308324"/>
          </a:xfrm>
          <a:prstGeom prst="rect">
            <a:avLst/>
          </a:prstGeom>
          <a:noFill/>
        </p:spPr>
        <p:txBody>
          <a:bodyPr wrap="square" rtlCol="0">
            <a:spAutoFit/>
          </a:bodyPr>
          <a:lstStyle/>
          <a:p>
            <a:r>
              <a:rPr lang="de-DE" dirty="0"/>
              <a:t>Impuls:</a:t>
            </a:r>
          </a:p>
          <a:p>
            <a:r>
              <a:rPr lang="de-DE" dirty="0"/>
              <a:t>Schauen sie sich die Bildkarten im hinteren Teil des Arbeitsbuches an.</a:t>
            </a:r>
          </a:p>
          <a:p>
            <a:endParaRPr lang="de-DE" dirty="0"/>
          </a:p>
          <a:p>
            <a:r>
              <a:rPr lang="de-DE" dirty="0"/>
              <a:t>Wählen sie diese aus, die ihrer Meinung nach Beteiligung charakterisiert.</a:t>
            </a:r>
          </a:p>
          <a:p>
            <a:endParaRPr lang="de-DE" dirty="0"/>
          </a:p>
          <a:p>
            <a:r>
              <a:rPr lang="de-DE" dirty="0"/>
              <a:t>Begründen sie ihre Auswahl.</a:t>
            </a:r>
          </a:p>
          <a:p>
            <a:endParaRPr lang="de-DE" dirty="0"/>
          </a:p>
        </p:txBody>
      </p:sp>
    </p:spTree>
    <p:extLst>
      <p:ext uri="{BB962C8B-B14F-4D97-AF65-F5344CB8AC3E}">
        <p14:creationId xmlns:p14="http://schemas.microsoft.com/office/powerpoint/2010/main" val="61749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DE4801-CA39-476F-A536-F696A97B1319}"/>
              </a:ext>
            </a:extLst>
          </p:cNvPr>
          <p:cNvSpPr>
            <a:spLocks noGrp="1"/>
          </p:cNvSpPr>
          <p:nvPr>
            <p:ph type="title"/>
          </p:nvPr>
        </p:nvSpPr>
        <p:spPr>
          <a:xfrm>
            <a:off x="2788868" y="3312368"/>
            <a:ext cx="8911687" cy="3032448"/>
          </a:xfrm>
        </p:spPr>
        <p:txBody>
          <a:bodyPr>
            <a:noAutofit/>
          </a:bodyPr>
          <a:lstStyle/>
          <a:p>
            <a:pPr algn="l"/>
            <a:r>
              <a:rPr lang="de-DE" sz="1600" b="1" dirty="0"/>
              <a:t>Fragen zur Reflexion der eigenen Praxis:</a:t>
            </a:r>
            <a:br>
              <a:rPr lang="de-DE" sz="1600" b="1" dirty="0"/>
            </a:br>
            <a:br>
              <a:rPr lang="de-DE" sz="1600" dirty="0"/>
            </a:br>
            <a:r>
              <a:rPr lang="de-DE" sz="1600" dirty="0"/>
              <a:t>Welche Glaubensaussagen begegnen ihnen in ihrer CL?</a:t>
            </a:r>
            <a:br>
              <a:rPr lang="de-DE" sz="1600" dirty="0"/>
            </a:br>
            <a:br>
              <a:rPr lang="de-DE" sz="1600" dirty="0"/>
            </a:br>
            <a:r>
              <a:rPr lang="de-DE" sz="1600" dirty="0"/>
              <a:t>Welche sind ihnen selbst wichtig?</a:t>
            </a:r>
            <a:br>
              <a:rPr lang="de-DE" sz="1600" dirty="0"/>
            </a:br>
            <a:br>
              <a:rPr lang="de-DE" sz="1600" dirty="0"/>
            </a:br>
            <a:r>
              <a:rPr lang="de-DE" sz="1600" dirty="0"/>
              <a:t>Welche konkreten Elemente in ihrer Gruppenstunde fördern, auf welche Weise, den Glauben?</a:t>
            </a:r>
            <a:br>
              <a:rPr lang="de-DE" sz="1600" dirty="0"/>
            </a:br>
            <a:br>
              <a:rPr lang="de-DE" sz="1600" dirty="0"/>
            </a:br>
            <a:r>
              <a:rPr lang="de-DE" sz="1600" dirty="0"/>
              <a:t>Was kann CL ihrer Meinung nach leisten? </a:t>
            </a:r>
            <a:br>
              <a:rPr lang="de-DE" sz="1600" dirty="0"/>
            </a:br>
            <a:r>
              <a:rPr lang="de-DE" sz="1600" dirty="0"/>
              <a:t>Beenden sie dazu den Satz: Ich möchte Kinder im Glauben …?</a:t>
            </a:r>
          </a:p>
        </p:txBody>
      </p:sp>
      <p:pic>
        <p:nvPicPr>
          <p:cNvPr id="6" name="Inhaltsplatzhalter 5">
            <a:extLst>
              <a:ext uri="{FF2B5EF4-FFF2-40B4-BE49-F238E27FC236}">
                <a16:creationId xmlns:a16="http://schemas.microsoft.com/office/drawing/2014/main" id="{B00435BE-AC7C-4995-A9EA-A83F4407A792}"/>
              </a:ext>
            </a:extLst>
          </p:cNvPr>
          <p:cNvPicPr>
            <a:picLocks noGrp="1" noChangeAspect="1"/>
          </p:cNvPicPr>
          <p:nvPr>
            <p:ph idx="1"/>
          </p:nvPr>
        </p:nvPicPr>
        <p:blipFill>
          <a:blip r:embed="rId2"/>
          <a:stretch>
            <a:fillRect/>
          </a:stretch>
        </p:blipFill>
        <p:spPr>
          <a:xfrm>
            <a:off x="10330443" y="5853843"/>
            <a:ext cx="1625217" cy="810530"/>
          </a:xfrm>
        </p:spPr>
      </p:pic>
      <p:sp>
        <p:nvSpPr>
          <p:cNvPr id="4" name="Textfeld 3">
            <a:extLst>
              <a:ext uri="{FF2B5EF4-FFF2-40B4-BE49-F238E27FC236}">
                <a16:creationId xmlns:a16="http://schemas.microsoft.com/office/drawing/2014/main" id="{3A4821EA-ACFC-4940-B000-E33987DB0299}"/>
              </a:ext>
            </a:extLst>
          </p:cNvPr>
          <p:cNvSpPr txBox="1"/>
          <p:nvPr/>
        </p:nvSpPr>
        <p:spPr>
          <a:xfrm>
            <a:off x="1663072" y="685168"/>
            <a:ext cx="3498979" cy="523220"/>
          </a:xfrm>
          <a:prstGeom prst="rect">
            <a:avLst/>
          </a:prstGeom>
          <a:noFill/>
        </p:spPr>
        <p:txBody>
          <a:bodyPr wrap="square" rtlCol="0">
            <a:spAutoFit/>
          </a:bodyPr>
          <a:lstStyle/>
          <a:p>
            <a:r>
              <a:rPr lang="de-DE" sz="2800" b="1" dirty="0">
                <a:solidFill>
                  <a:schemeClr val="tx2"/>
                </a:solidFill>
                <a:latin typeface="Calibri" panose="020F0502020204030204" pitchFamily="34" charset="0"/>
                <a:cs typeface="Calibri" panose="020F0502020204030204" pitchFamily="34" charset="0"/>
              </a:rPr>
              <a:t>GLAUBEN</a:t>
            </a:r>
          </a:p>
        </p:txBody>
      </p:sp>
      <p:pic>
        <p:nvPicPr>
          <p:cNvPr id="8" name="Grafik 7">
            <a:extLst>
              <a:ext uri="{FF2B5EF4-FFF2-40B4-BE49-F238E27FC236}">
                <a16:creationId xmlns:a16="http://schemas.microsoft.com/office/drawing/2014/main" id="{07A821CA-EEED-4A9A-8219-DB8CC43C505F}"/>
              </a:ext>
            </a:extLst>
          </p:cNvPr>
          <p:cNvPicPr>
            <a:picLocks noChangeAspect="1"/>
          </p:cNvPicPr>
          <p:nvPr/>
        </p:nvPicPr>
        <p:blipFill>
          <a:blip r:embed="rId3"/>
          <a:stretch>
            <a:fillRect/>
          </a:stretch>
        </p:blipFill>
        <p:spPr>
          <a:xfrm>
            <a:off x="10133540" y="289679"/>
            <a:ext cx="1898762" cy="1898762"/>
          </a:xfrm>
          <a:prstGeom prst="rect">
            <a:avLst/>
          </a:prstGeom>
          <a:ln>
            <a:noFill/>
          </a:ln>
          <a:effectLst>
            <a:outerShdw blurRad="292100" dist="139700" dir="2700000" algn="tl" rotWithShape="0">
              <a:srgbClr val="333333">
                <a:alpha val="65000"/>
              </a:srgbClr>
            </a:outerShdw>
          </a:effectLst>
        </p:spPr>
      </p:pic>
      <p:pic>
        <p:nvPicPr>
          <p:cNvPr id="10" name="Grafik 9">
            <a:extLst>
              <a:ext uri="{FF2B5EF4-FFF2-40B4-BE49-F238E27FC236}">
                <a16:creationId xmlns:a16="http://schemas.microsoft.com/office/drawing/2014/main" id="{44FC6AC0-4570-462B-ADA5-E7F7992BAA00}"/>
              </a:ext>
            </a:extLst>
          </p:cNvPr>
          <p:cNvPicPr>
            <a:picLocks noChangeAspect="1"/>
          </p:cNvPicPr>
          <p:nvPr/>
        </p:nvPicPr>
        <p:blipFill>
          <a:blip r:embed="rId4"/>
          <a:srcRect/>
          <a:stretch/>
        </p:blipFill>
        <p:spPr>
          <a:xfrm>
            <a:off x="3412561" y="777007"/>
            <a:ext cx="3941145" cy="2214714"/>
          </a:xfrm>
          <a:prstGeom prst="rect">
            <a:avLst/>
          </a:prstGeom>
          <a:ln>
            <a:noFill/>
          </a:ln>
          <a:effectLst>
            <a:outerShdw blurRad="292100" dist="139700" dir="2700000" algn="tl" rotWithShape="0">
              <a:srgbClr val="333333">
                <a:alpha val="65000"/>
              </a:srgbClr>
            </a:outerShdw>
          </a:effectLst>
        </p:spPr>
      </p:pic>
      <p:sp>
        <p:nvSpPr>
          <p:cNvPr id="11" name="Textfeld 10">
            <a:extLst>
              <a:ext uri="{FF2B5EF4-FFF2-40B4-BE49-F238E27FC236}">
                <a16:creationId xmlns:a16="http://schemas.microsoft.com/office/drawing/2014/main" id="{62238EEA-97D0-4FBC-83AC-9F0584FE597E}"/>
              </a:ext>
            </a:extLst>
          </p:cNvPr>
          <p:cNvSpPr txBox="1"/>
          <p:nvPr/>
        </p:nvSpPr>
        <p:spPr>
          <a:xfrm>
            <a:off x="7772400" y="289679"/>
            <a:ext cx="2248678" cy="3139321"/>
          </a:xfrm>
          <a:prstGeom prst="rect">
            <a:avLst/>
          </a:prstGeom>
          <a:noFill/>
        </p:spPr>
        <p:txBody>
          <a:bodyPr wrap="square" rtlCol="0">
            <a:spAutoFit/>
          </a:bodyPr>
          <a:lstStyle/>
          <a:p>
            <a:r>
              <a:rPr lang="de-DE" dirty="0"/>
              <a:t>Scannen sie den QR-Code mit dem Smartphone.</a:t>
            </a:r>
          </a:p>
          <a:p>
            <a:endParaRPr lang="de-DE" dirty="0"/>
          </a:p>
          <a:p>
            <a:r>
              <a:rPr lang="de-DE" dirty="0"/>
              <a:t>Scrollen sie etwas nach unten und wechseln sie mit </a:t>
            </a:r>
          </a:p>
          <a:p>
            <a:r>
              <a:rPr lang="de-DE" b="1" dirty="0"/>
              <a:t>&gt;</a:t>
            </a:r>
            <a:r>
              <a:rPr lang="de-DE" dirty="0"/>
              <a:t> zu dem Film: Woran glaubst du?</a:t>
            </a:r>
          </a:p>
          <a:p>
            <a:endParaRPr lang="de-DE" dirty="0"/>
          </a:p>
        </p:txBody>
      </p:sp>
    </p:spTree>
    <p:extLst>
      <p:ext uri="{BB962C8B-B14F-4D97-AF65-F5344CB8AC3E}">
        <p14:creationId xmlns:p14="http://schemas.microsoft.com/office/powerpoint/2010/main" val="333009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F4CFB0-BED3-482E-8BFE-F51C5EE677E1}"/>
              </a:ext>
            </a:extLst>
          </p:cNvPr>
          <p:cNvSpPr>
            <a:spLocks noGrp="1"/>
          </p:cNvSpPr>
          <p:nvPr>
            <p:ph type="title"/>
          </p:nvPr>
        </p:nvSpPr>
        <p:spPr>
          <a:xfrm>
            <a:off x="2589212" y="4217437"/>
            <a:ext cx="8911687" cy="2149587"/>
          </a:xfrm>
        </p:spPr>
        <p:txBody>
          <a:bodyPr>
            <a:normAutofit/>
          </a:bodyPr>
          <a:lstStyle/>
          <a:p>
            <a:pPr algn="l"/>
            <a:r>
              <a:rPr lang="de-DE" sz="1800" b="1" dirty="0"/>
              <a:t>Fragen zur Reflexion der eigenen Praxis:</a:t>
            </a:r>
            <a:br>
              <a:rPr lang="de-DE" sz="1800" b="1" dirty="0"/>
            </a:br>
            <a:br>
              <a:rPr lang="de-DE" sz="1800" dirty="0"/>
            </a:br>
            <a:r>
              <a:rPr lang="de-DE" sz="1800" dirty="0"/>
              <a:t>Was bereitet Kindern in ihrer CL am meisten Freude?</a:t>
            </a:r>
            <a:br>
              <a:rPr lang="de-DE" sz="1800" dirty="0"/>
            </a:br>
            <a:br>
              <a:rPr lang="de-DE" sz="1800" dirty="0"/>
            </a:br>
            <a:r>
              <a:rPr lang="de-DE" sz="1800" dirty="0"/>
              <a:t>Was sollen Kinder in der CL lernen?</a:t>
            </a:r>
            <a:br>
              <a:rPr lang="de-DE" sz="1800" dirty="0"/>
            </a:br>
            <a:br>
              <a:rPr lang="de-DE" sz="1800" dirty="0"/>
            </a:br>
            <a:r>
              <a:rPr lang="de-DE" sz="1800" dirty="0"/>
              <a:t>Was möchten sie die Kinder lehren?</a:t>
            </a:r>
          </a:p>
        </p:txBody>
      </p:sp>
      <p:pic>
        <p:nvPicPr>
          <p:cNvPr id="5" name="Inhaltsplatzhalter 4">
            <a:extLst>
              <a:ext uri="{FF2B5EF4-FFF2-40B4-BE49-F238E27FC236}">
                <a16:creationId xmlns:a16="http://schemas.microsoft.com/office/drawing/2014/main" id="{61F8FD05-3995-475B-9B2F-AB0DCB685B7E}"/>
              </a:ext>
            </a:extLst>
          </p:cNvPr>
          <p:cNvPicPr>
            <a:picLocks noGrp="1" noChangeAspect="1"/>
          </p:cNvPicPr>
          <p:nvPr>
            <p:ph idx="1"/>
          </p:nvPr>
        </p:nvPicPr>
        <p:blipFill>
          <a:blip r:embed="rId2"/>
          <a:stretch>
            <a:fillRect/>
          </a:stretch>
        </p:blipFill>
        <p:spPr>
          <a:xfrm>
            <a:off x="10143830" y="5726579"/>
            <a:ext cx="1625217" cy="810530"/>
          </a:xfrm>
        </p:spPr>
      </p:pic>
      <p:sp>
        <p:nvSpPr>
          <p:cNvPr id="6" name="Textfeld 5">
            <a:extLst>
              <a:ext uri="{FF2B5EF4-FFF2-40B4-BE49-F238E27FC236}">
                <a16:creationId xmlns:a16="http://schemas.microsoft.com/office/drawing/2014/main" id="{585E273D-928D-4035-9DE3-1C8A392111F0}"/>
              </a:ext>
            </a:extLst>
          </p:cNvPr>
          <p:cNvSpPr txBox="1"/>
          <p:nvPr/>
        </p:nvSpPr>
        <p:spPr>
          <a:xfrm>
            <a:off x="1653741" y="688754"/>
            <a:ext cx="3498979" cy="523220"/>
          </a:xfrm>
          <a:prstGeom prst="rect">
            <a:avLst/>
          </a:prstGeom>
          <a:noFill/>
        </p:spPr>
        <p:txBody>
          <a:bodyPr wrap="square" rtlCol="0">
            <a:spAutoFit/>
          </a:bodyPr>
          <a:lstStyle/>
          <a:p>
            <a:r>
              <a:rPr lang="de-DE" sz="2800" b="1" dirty="0">
                <a:solidFill>
                  <a:schemeClr val="tx2"/>
                </a:solidFill>
                <a:latin typeface="Calibri" panose="020F0502020204030204" pitchFamily="34" charset="0"/>
                <a:cs typeface="Calibri" panose="020F0502020204030204" pitchFamily="34" charset="0"/>
              </a:rPr>
              <a:t>LERNEN</a:t>
            </a:r>
          </a:p>
        </p:txBody>
      </p:sp>
      <p:sp>
        <p:nvSpPr>
          <p:cNvPr id="12" name="Textfeld 11">
            <a:extLst>
              <a:ext uri="{FF2B5EF4-FFF2-40B4-BE49-F238E27FC236}">
                <a16:creationId xmlns:a16="http://schemas.microsoft.com/office/drawing/2014/main" id="{F701C2D8-BAC6-4DCE-B07A-127A01058EAC}"/>
              </a:ext>
            </a:extLst>
          </p:cNvPr>
          <p:cNvSpPr txBox="1"/>
          <p:nvPr/>
        </p:nvSpPr>
        <p:spPr>
          <a:xfrm>
            <a:off x="3163077" y="867745"/>
            <a:ext cx="7884367" cy="2308324"/>
          </a:xfrm>
          <a:prstGeom prst="rect">
            <a:avLst/>
          </a:prstGeom>
          <a:noFill/>
        </p:spPr>
        <p:txBody>
          <a:bodyPr wrap="square" rtlCol="0">
            <a:spAutoFit/>
          </a:bodyPr>
          <a:lstStyle/>
          <a:p>
            <a:r>
              <a:rPr lang="de-DE" dirty="0"/>
              <a:t>Impuls:</a:t>
            </a:r>
          </a:p>
          <a:p>
            <a:endParaRPr lang="de-DE" dirty="0"/>
          </a:p>
          <a:p>
            <a:r>
              <a:rPr lang="de-DE" dirty="0"/>
              <a:t>MDR Kultur stellt in einem Fragebogen folgende Frage:</a:t>
            </a:r>
          </a:p>
          <a:p>
            <a:endParaRPr lang="de-DE" dirty="0"/>
          </a:p>
          <a:p>
            <a:r>
              <a:rPr lang="de-DE" dirty="0"/>
              <a:t>Welches Bildungserlebnis ist ihnen in Erinnerung geblieben?</a:t>
            </a:r>
          </a:p>
          <a:p>
            <a:endParaRPr lang="de-DE" dirty="0"/>
          </a:p>
          <a:p>
            <a:r>
              <a:rPr lang="de-DE" dirty="0"/>
              <a:t>Denken sie darüber nach und teilen einander mit, was ihnen eingefallen ist.</a:t>
            </a:r>
          </a:p>
        </p:txBody>
      </p:sp>
    </p:spTree>
    <p:extLst>
      <p:ext uri="{BB962C8B-B14F-4D97-AF65-F5344CB8AC3E}">
        <p14:creationId xmlns:p14="http://schemas.microsoft.com/office/powerpoint/2010/main" val="125819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35997697-7D3A-41F4-8D19-083F22DF94E2}"/>
              </a:ext>
            </a:extLst>
          </p:cNvPr>
          <p:cNvSpPr txBox="1"/>
          <p:nvPr/>
        </p:nvSpPr>
        <p:spPr>
          <a:xfrm>
            <a:off x="1754156" y="709126"/>
            <a:ext cx="3610947" cy="523220"/>
          </a:xfrm>
          <a:prstGeom prst="rect">
            <a:avLst/>
          </a:prstGeom>
          <a:noFill/>
        </p:spPr>
        <p:txBody>
          <a:bodyPr wrap="square" rtlCol="0">
            <a:spAutoFit/>
          </a:bodyPr>
          <a:lstStyle/>
          <a:p>
            <a:r>
              <a:rPr lang="de-DE" sz="2800" b="1" dirty="0">
                <a:solidFill>
                  <a:schemeClr val="tx2"/>
                </a:solidFill>
              </a:rPr>
              <a:t>BEGEGNUNG</a:t>
            </a:r>
          </a:p>
        </p:txBody>
      </p:sp>
      <p:pic>
        <p:nvPicPr>
          <p:cNvPr id="6" name="Grafik 5">
            <a:extLst>
              <a:ext uri="{FF2B5EF4-FFF2-40B4-BE49-F238E27FC236}">
                <a16:creationId xmlns:a16="http://schemas.microsoft.com/office/drawing/2014/main" id="{37608C35-BAEA-4139-AB20-13ADCE56E0F4}"/>
              </a:ext>
            </a:extLst>
          </p:cNvPr>
          <p:cNvPicPr>
            <a:picLocks noChangeAspect="1"/>
          </p:cNvPicPr>
          <p:nvPr/>
        </p:nvPicPr>
        <p:blipFill>
          <a:blip r:embed="rId2"/>
          <a:stretch>
            <a:fillRect/>
          </a:stretch>
        </p:blipFill>
        <p:spPr>
          <a:xfrm>
            <a:off x="10312591" y="5841580"/>
            <a:ext cx="1625217" cy="810530"/>
          </a:xfrm>
          <a:prstGeom prst="rect">
            <a:avLst/>
          </a:prstGeom>
        </p:spPr>
      </p:pic>
      <p:sp>
        <p:nvSpPr>
          <p:cNvPr id="7" name="Textfeld 6">
            <a:extLst>
              <a:ext uri="{FF2B5EF4-FFF2-40B4-BE49-F238E27FC236}">
                <a16:creationId xmlns:a16="http://schemas.microsoft.com/office/drawing/2014/main" id="{216F97E7-C469-44C2-9070-4D9E5175C4C4}"/>
              </a:ext>
            </a:extLst>
          </p:cNvPr>
          <p:cNvSpPr txBox="1"/>
          <p:nvPr/>
        </p:nvSpPr>
        <p:spPr>
          <a:xfrm>
            <a:off x="4158343" y="205890"/>
            <a:ext cx="6273281" cy="3693319"/>
          </a:xfrm>
          <a:prstGeom prst="rect">
            <a:avLst/>
          </a:prstGeom>
          <a:noFill/>
        </p:spPr>
        <p:txBody>
          <a:bodyPr wrap="square" rtlCol="0">
            <a:spAutoFit/>
          </a:bodyPr>
          <a:lstStyle/>
          <a:p>
            <a:r>
              <a:rPr lang="de-DE" dirty="0"/>
              <a:t>Impuls:</a:t>
            </a:r>
          </a:p>
          <a:p>
            <a:endParaRPr lang="de-DE" dirty="0"/>
          </a:p>
          <a:p>
            <a:r>
              <a:rPr lang="de-DE" dirty="0"/>
              <a:t>Wie begegne ich…?</a:t>
            </a:r>
          </a:p>
          <a:p>
            <a:pPr marL="285750" indent="-285750">
              <a:buFontTx/>
              <a:buChar char="-"/>
            </a:pPr>
            <a:r>
              <a:rPr lang="de-DE" dirty="0"/>
              <a:t>Eltern, deren Kinder sporadisch in der CL sind</a:t>
            </a:r>
          </a:p>
          <a:p>
            <a:pPr marL="285750" indent="-285750">
              <a:buFontTx/>
              <a:buChar char="-"/>
            </a:pPr>
            <a:r>
              <a:rPr lang="de-DE" dirty="0"/>
              <a:t>Einem Video, welches ihnen ein CL-Kind auf dem Handy zeigen will</a:t>
            </a:r>
          </a:p>
          <a:p>
            <a:pPr marL="285750" indent="-285750">
              <a:buFontTx/>
              <a:buChar char="-"/>
            </a:pPr>
            <a:r>
              <a:rPr lang="de-DE" dirty="0"/>
              <a:t>Senioren, denen der Sonntagsgottesdienst heilig ist</a:t>
            </a:r>
          </a:p>
          <a:p>
            <a:pPr marL="285750" indent="-285750">
              <a:buFontTx/>
              <a:buChar char="-"/>
            </a:pPr>
            <a:r>
              <a:rPr lang="de-DE" dirty="0"/>
              <a:t>dem Kirchenvorstand</a:t>
            </a:r>
          </a:p>
          <a:p>
            <a:pPr marL="285750" indent="-285750">
              <a:buFontTx/>
              <a:buChar char="-"/>
            </a:pPr>
            <a:r>
              <a:rPr lang="de-DE" dirty="0"/>
              <a:t>einem neuen Kind in der CL</a:t>
            </a:r>
          </a:p>
          <a:p>
            <a:endParaRPr lang="de-DE" dirty="0"/>
          </a:p>
          <a:p>
            <a:r>
              <a:rPr lang="de-DE" dirty="0"/>
              <a:t>Nehmen sie dazu einzeln eine ihnen entsprechende Körperhaltung ein.</a:t>
            </a:r>
          </a:p>
          <a:p>
            <a:endParaRPr lang="de-DE" dirty="0"/>
          </a:p>
        </p:txBody>
      </p:sp>
      <p:sp>
        <p:nvSpPr>
          <p:cNvPr id="8" name="Textfeld 7">
            <a:extLst>
              <a:ext uri="{FF2B5EF4-FFF2-40B4-BE49-F238E27FC236}">
                <a16:creationId xmlns:a16="http://schemas.microsoft.com/office/drawing/2014/main" id="{35269BB4-1B85-4431-933F-AEDA64AD1858}"/>
              </a:ext>
            </a:extLst>
          </p:cNvPr>
          <p:cNvSpPr txBox="1"/>
          <p:nvPr/>
        </p:nvSpPr>
        <p:spPr>
          <a:xfrm>
            <a:off x="1838131" y="3718679"/>
            <a:ext cx="10183652" cy="3139321"/>
          </a:xfrm>
          <a:prstGeom prst="rect">
            <a:avLst/>
          </a:prstGeom>
          <a:noFill/>
        </p:spPr>
        <p:txBody>
          <a:bodyPr wrap="square" rtlCol="0">
            <a:spAutoFit/>
          </a:bodyPr>
          <a:lstStyle/>
          <a:p>
            <a:r>
              <a:rPr lang="de-DE" b="1" dirty="0">
                <a:solidFill>
                  <a:schemeClr val="tx2">
                    <a:lumMod val="60000"/>
                    <a:lumOff val="40000"/>
                  </a:schemeClr>
                </a:solidFill>
              </a:rPr>
              <a:t>Fragen zur Reflexion der eigenen Praxis:</a:t>
            </a:r>
          </a:p>
          <a:p>
            <a:endParaRPr lang="de-DE" dirty="0">
              <a:solidFill>
                <a:schemeClr val="tx2">
                  <a:lumMod val="60000"/>
                  <a:lumOff val="40000"/>
                </a:schemeClr>
              </a:solidFill>
            </a:endParaRPr>
          </a:p>
          <a:p>
            <a:r>
              <a:rPr lang="de-DE" dirty="0">
                <a:solidFill>
                  <a:schemeClr val="tx2">
                    <a:lumMod val="60000"/>
                    <a:lumOff val="40000"/>
                  </a:schemeClr>
                </a:solidFill>
              </a:rPr>
              <a:t>Wie </a:t>
            </a:r>
            <a:r>
              <a:rPr lang="de-DE" u="sng" dirty="0">
                <a:solidFill>
                  <a:schemeClr val="tx2">
                    <a:lumMod val="60000"/>
                    <a:lumOff val="40000"/>
                  </a:schemeClr>
                </a:solidFill>
              </a:rPr>
              <a:t>fühlt</a:t>
            </a:r>
            <a:r>
              <a:rPr lang="de-DE" dirty="0">
                <a:solidFill>
                  <a:schemeClr val="tx2">
                    <a:lumMod val="60000"/>
                    <a:lumOff val="40000"/>
                  </a:schemeClr>
                </a:solidFill>
              </a:rPr>
              <a:t> sich ihrer Meinung nach eine echte Begegnung an?</a:t>
            </a:r>
          </a:p>
          <a:p>
            <a:r>
              <a:rPr lang="de-DE" dirty="0">
                <a:solidFill>
                  <a:schemeClr val="tx2">
                    <a:lumMod val="60000"/>
                    <a:lumOff val="40000"/>
                  </a:schemeClr>
                </a:solidFill>
              </a:rPr>
              <a:t>Was können sie dazu tun, um dies in ihrer CL zu unterstützen?</a:t>
            </a:r>
            <a:br>
              <a:rPr lang="de-DE" dirty="0">
                <a:solidFill>
                  <a:schemeClr val="tx2">
                    <a:lumMod val="60000"/>
                    <a:lumOff val="40000"/>
                  </a:schemeClr>
                </a:solidFill>
              </a:rPr>
            </a:br>
            <a:br>
              <a:rPr lang="de-DE" dirty="0">
                <a:solidFill>
                  <a:schemeClr val="tx2">
                    <a:lumMod val="60000"/>
                    <a:lumOff val="40000"/>
                  </a:schemeClr>
                </a:solidFill>
              </a:rPr>
            </a:br>
            <a:r>
              <a:rPr lang="de-DE" dirty="0">
                <a:solidFill>
                  <a:schemeClr val="tx2">
                    <a:lumMod val="60000"/>
                    <a:lumOff val="40000"/>
                  </a:schemeClr>
                </a:solidFill>
              </a:rPr>
              <a:t>Womit bringt die CL die Kinder in Begegnung?</a:t>
            </a:r>
          </a:p>
          <a:p>
            <a:endParaRPr lang="de-DE" dirty="0">
              <a:solidFill>
                <a:schemeClr val="tx2">
                  <a:lumMod val="60000"/>
                  <a:lumOff val="40000"/>
                </a:schemeClr>
              </a:solidFill>
            </a:endParaRPr>
          </a:p>
          <a:p>
            <a:r>
              <a:rPr lang="de-DE" dirty="0">
                <a:solidFill>
                  <a:schemeClr val="tx2">
                    <a:lumMod val="60000"/>
                    <a:lumOff val="40000"/>
                  </a:schemeClr>
                </a:solidFill>
              </a:rPr>
              <a:t>Inwiefern nehmen sie Einfluss darauf, wie sich die Kinder in der CL untereinander begegnen?</a:t>
            </a:r>
          </a:p>
          <a:p>
            <a:endParaRPr lang="de-DE" dirty="0">
              <a:solidFill>
                <a:schemeClr val="tx2">
                  <a:lumMod val="60000"/>
                  <a:lumOff val="40000"/>
                </a:schemeClr>
              </a:solidFill>
            </a:endParaRPr>
          </a:p>
          <a:p>
            <a:endParaRPr lang="de-DE" dirty="0"/>
          </a:p>
        </p:txBody>
      </p:sp>
    </p:spTree>
    <p:extLst>
      <p:ext uri="{BB962C8B-B14F-4D97-AF65-F5344CB8AC3E}">
        <p14:creationId xmlns:p14="http://schemas.microsoft.com/office/powerpoint/2010/main" val="2376526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B918F316-3D37-433B-965D-010C035D3EE0}"/>
              </a:ext>
            </a:extLst>
          </p:cNvPr>
          <p:cNvSpPr txBox="1"/>
          <p:nvPr/>
        </p:nvSpPr>
        <p:spPr>
          <a:xfrm>
            <a:off x="1782146" y="727788"/>
            <a:ext cx="4674637" cy="523220"/>
          </a:xfrm>
          <a:prstGeom prst="rect">
            <a:avLst/>
          </a:prstGeom>
          <a:noFill/>
        </p:spPr>
        <p:txBody>
          <a:bodyPr wrap="square" rtlCol="0">
            <a:spAutoFit/>
          </a:bodyPr>
          <a:lstStyle/>
          <a:p>
            <a:r>
              <a:rPr lang="de-DE" sz="2800" b="1" dirty="0">
                <a:solidFill>
                  <a:schemeClr val="tx2"/>
                </a:solidFill>
              </a:rPr>
              <a:t>KIRCHE ALS GEMEINDE</a:t>
            </a:r>
          </a:p>
        </p:txBody>
      </p:sp>
      <p:sp>
        <p:nvSpPr>
          <p:cNvPr id="5" name="Textfeld 4">
            <a:extLst>
              <a:ext uri="{FF2B5EF4-FFF2-40B4-BE49-F238E27FC236}">
                <a16:creationId xmlns:a16="http://schemas.microsoft.com/office/drawing/2014/main" id="{2F9C1E5F-0258-4CEC-A174-38B619F91591}"/>
              </a:ext>
            </a:extLst>
          </p:cNvPr>
          <p:cNvSpPr txBox="1"/>
          <p:nvPr/>
        </p:nvSpPr>
        <p:spPr>
          <a:xfrm>
            <a:off x="1922106" y="1436914"/>
            <a:ext cx="9647853" cy="1477328"/>
          </a:xfrm>
          <a:prstGeom prst="rect">
            <a:avLst/>
          </a:prstGeom>
          <a:noFill/>
        </p:spPr>
        <p:txBody>
          <a:bodyPr wrap="square" rtlCol="0">
            <a:spAutoFit/>
          </a:bodyPr>
          <a:lstStyle/>
          <a:p>
            <a:r>
              <a:rPr lang="de-DE" dirty="0"/>
              <a:t>Impuls:</a:t>
            </a:r>
          </a:p>
          <a:p>
            <a:endParaRPr lang="de-DE" dirty="0"/>
          </a:p>
          <a:p>
            <a:r>
              <a:rPr lang="de-DE" dirty="0"/>
              <a:t>Neubau einer Kirche – Gern können sie dazu eine Skizze anfertigen.</a:t>
            </a:r>
          </a:p>
          <a:p>
            <a:endParaRPr lang="de-DE" dirty="0"/>
          </a:p>
          <a:p>
            <a:r>
              <a:rPr lang="de-DE" dirty="0"/>
              <a:t>Träumen sie mal. Was gehört unbedingt dazu, damit sie dort gern Dienst tun?</a:t>
            </a:r>
          </a:p>
        </p:txBody>
      </p:sp>
      <p:pic>
        <p:nvPicPr>
          <p:cNvPr id="7" name="Grafik 6">
            <a:extLst>
              <a:ext uri="{FF2B5EF4-FFF2-40B4-BE49-F238E27FC236}">
                <a16:creationId xmlns:a16="http://schemas.microsoft.com/office/drawing/2014/main" id="{687DE0C1-BF53-47FA-BD00-98956027320A}"/>
              </a:ext>
            </a:extLst>
          </p:cNvPr>
          <p:cNvPicPr>
            <a:picLocks noChangeAspect="1"/>
          </p:cNvPicPr>
          <p:nvPr/>
        </p:nvPicPr>
        <p:blipFill>
          <a:blip r:embed="rId2"/>
          <a:stretch>
            <a:fillRect/>
          </a:stretch>
        </p:blipFill>
        <p:spPr>
          <a:xfrm>
            <a:off x="10265938" y="5729613"/>
            <a:ext cx="1625217" cy="810530"/>
          </a:xfrm>
          <a:prstGeom prst="rect">
            <a:avLst/>
          </a:prstGeom>
        </p:spPr>
      </p:pic>
      <p:sp>
        <p:nvSpPr>
          <p:cNvPr id="8" name="Textfeld 7">
            <a:extLst>
              <a:ext uri="{FF2B5EF4-FFF2-40B4-BE49-F238E27FC236}">
                <a16:creationId xmlns:a16="http://schemas.microsoft.com/office/drawing/2014/main" id="{96CFB80B-928D-47E6-BF44-B1D85D652351}"/>
              </a:ext>
            </a:extLst>
          </p:cNvPr>
          <p:cNvSpPr txBox="1"/>
          <p:nvPr/>
        </p:nvSpPr>
        <p:spPr>
          <a:xfrm>
            <a:off x="2006082" y="3107094"/>
            <a:ext cx="9218645" cy="3139321"/>
          </a:xfrm>
          <a:prstGeom prst="rect">
            <a:avLst/>
          </a:prstGeom>
          <a:noFill/>
        </p:spPr>
        <p:txBody>
          <a:bodyPr wrap="square" rtlCol="0">
            <a:spAutoFit/>
          </a:bodyPr>
          <a:lstStyle/>
          <a:p>
            <a:r>
              <a:rPr lang="de-DE" b="1" dirty="0">
                <a:solidFill>
                  <a:schemeClr val="tx2">
                    <a:lumMod val="60000"/>
                    <a:lumOff val="40000"/>
                  </a:schemeClr>
                </a:solidFill>
              </a:rPr>
              <a:t>Fragen zur Reflexion der eigenen Praxis:</a:t>
            </a:r>
          </a:p>
          <a:p>
            <a:endParaRPr lang="de-DE" dirty="0">
              <a:solidFill>
                <a:schemeClr val="tx2">
                  <a:lumMod val="60000"/>
                  <a:lumOff val="40000"/>
                </a:schemeClr>
              </a:solidFill>
            </a:endParaRPr>
          </a:p>
          <a:p>
            <a:r>
              <a:rPr lang="de-DE" dirty="0">
                <a:solidFill>
                  <a:schemeClr val="tx2">
                    <a:lumMod val="60000"/>
                    <a:lumOff val="40000"/>
                  </a:schemeClr>
                </a:solidFill>
              </a:rPr>
              <a:t>Welche Handlungsformen von Kirche (Arbeitsbuch S. 105) kommen in meiner CL vor?</a:t>
            </a:r>
          </a:p>
          <a:p>
            <a:endParaRPr lang="de-DE" dirty="0">
              <a:solidFill>
                <a:schemeClr val="tx2">
                  <a:lumMod val="60000"/>
                  <a:lumOff val="40000"/>
                </a:schemeClr>
              </a:solidFill>
            </a:endParaRPr>
          </a:p>
          <a:p>
            <a:r>
              <a:rPr lang="de-DE" dirty="0">
                <a:solidFill>
                  <a:schemeClr val="tx2">
                    <a:lumMod val="60000"/>
                    <a:lumOff val="40000"/>
                  </a:schemeClr>
                </a:solidFill>
              </a:rPr>
              <a:t>Warum diese?</a:t>
            </a:r>
          </a:p>
          <a:p>
            <a:endParaRPr lang="de-DE" dirty="0">
              <a:solidFill>
                <a:schemeClr val="tx2">
                  <a:lumMod val="60000"/>
                  <a:lumOff val="40000"/>
                </a:schemeClr>
              </a:solidFill>
            </a:endParaRPr>
          </a:p>
          <a:p>
            <a:r>
              <a:rPr lang="de-DE" dirty="0">
                <a:solidFill>
                  <a:schemeClr val="tx2">
                    <a:lumMod val="60000"/>
                    <a:lumOff val="40000"/>
                  </a:schemeClr>
                </a:solidFill>
              </a:rPr>
              <a:t>Wie wird CL innerhalb ihrer Kirchgemeinde wahrgenommen?</a:t>
            </a:r>
          </a:p>
          <a:p>
            <a:endParaRPr lang="de-DE" dirty="0">
              <a:solidFill>
                <a:schemeClr val="tx2">
                  <a:lumMod val="60000"/>
                  <a:lumOff val="40000"/>
                </a:schemeClr>
              </a:solidFill>
            </a:endParaRPr>
          </a:p>
          <a:p>
            <a:r>
              <a:rPr lang="de-DE" dirty="0">
                <a:solidFill>
                  <a:schemeClr val="tx2">
                    <a:lumMod val="60000"/>
                    <a:lumOff val="40000"/>
                  </a:schemeClr>
                </a:solidFill>
              </a:rPr>
              <a:t>Was geschieht in ihrer CL, was so im Gottesdienst am Sonntag nicht geschehen kann?</a:t>
            </a:r>
          </a:p>
        </p:txBody>
      </p:sp>
    </p:spTree>
    <p:extLst>
      <p:ext uri="{BB962C8B-B14F-4D97-AF65-F5344CB8AC3E}">
        <p14:creationId xmlns:p14="http://schemas.microsoft.com/office/powerpoint/2010/main" val="677372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590B455-C396-41EB-8D40-1D4E506CB4C8}"/>
              </a:ext>
            </a:extLst>
          </p:cNvPr>
          <p:cNvSpPr txBox="1"/>
          <p:nvPr/>
        </p:nvSpPr>
        <p:spPr>
          <a:xfrm>
            <a:off x="1772816" y="727788"/>
            <a:ext cx="4665306" cy="523220"/>
          </a:xfrm>
          <a:prstGeom prst="rect">
            <a:avLst/>
          </a:prstGeom>
          <a:noFill/>
        </p:spPr>
        <p:txBody>
          <a:bodyPr wrap="square" rtlCol="0">
            <a:spAutoFit/>
          </a:bodyPr>
          <a:lstStyle/>
          <a:p>
            <a:r>
              <a:rPr lang="de-DE" sz="2800" b="1" dirty="0">
                <a:solidFill>
                  <a:schemeClr val="bg2">
                    <a:lumMod val="50000"/>
                  </a:schemeClr>
                </a:solidFill>
              </a:rPr>
              <a:t>Didaktik und Mathetik</a:t>
            </a:r>
          </a:p>
        </p:txBody>
      </p:sp>
      <p:pic>
        <p:nvPicPr>
          <p:cNvPr id="6" name="Grafik 5">
            <a:extLst>
              <a:ext uri="{FF2B5EF4-FFF2-40B4-BE49-F238E27FC236}">
                <a16:creationId xmlns:a16="http://schemas.microsoft.com/office/drawing/2014/main" id="{600415C8-71AD-411D-B339-ADDA0132F5F8}"/>
              </a:ext>
            </a:extLst>
          </p:cNvPr>
          <p:cNvPicPr>
            <a:picLocks noChangeAspect="1"/>
          </p:cNvPicPr>
          <p:nvPr/>
        </p:nvPicPr>
        <p:blipFill>
          <a:blip r:embed="rId2"/>
          <a:stretch>
            <a:fillRect/>
          </a:stretch>
        </p:blipFill>
        <p:spPr>
          <a:xfrm>
            <a:off x="10293930" y="5813588"/>
            <a:ext cx="1625217" cy="810530"/>
          </a:xfrm>
          <a:prstGeom prst="rect">
            <a:avLst/>
          </a:prstGeom>
        </p:spPr>
      </p:pic>
      <p:sp>
        <p:nvSpPr>
          <p:cNvPr id="7" name="Textfeld 6">
            <a:extLst>
              <a:ext uri="{FF2B5EF4-FFF2-40B4-BE49-F238E27FC236}">
                <a16:creationId xmlns:a16="http://schemas.microsoft.com/office/drawing/2014/main" id="{13F80871-96F3-4B37-9139-7AC1AF9AA3D4}"/>
              </a:ext>
            </a:extLst>
          </p:cNvPr>
          <p:cNvSpPr txBox="1"/>
          <p:nvPr/>
        </p:nvSpPr>
        <p:spPr>
          <a:xfrm>
            <a:off x="1875452" y="1251008"/>
            <a:ext cx="9470571" cy="2862322"/>
          </a:xfrm>
          <a:prstGeom prst="rect">
            <a:avLst/>
          </a:prstGeom>
          <a:noFill/>
        </p:spPr>
        <p:txBody>
          <a:bodyPr wrap="square" rtlCol="0">
            <a:spAutoFit/>
          </a:bodyPr>
          <a:lstStyle/>
          <a:p>
            <a:r>
              <a:rPr lang="de-DE" dirty="0"/>
              <a:t>Impuls:</a:t>
            </a:r>
          </a:p>
          <a:p>
            <a:endParaRPr lang="de-DE" dirty="0"/>
          </a:p>
          <a:p>
            <a:r>
              <a:rPr lang="de-DE" dirty="0"/>
              <a:t>Es gibt einen Spruch, der heißt:</a:t>
            </a:r>
            <a:br>
              <a:rPr lang="de-DE" dirty="0"/>
            </a:br>
            <a:r>
              <a:rPr lang="de-DE" dirty="0"/>
              <a:t> </a:t>
            </a:r>
            <a:r>
              <a:rPr lang="de-DE" b="1" dirty="0"/>
              <a:t>„Ziel ist es nicht Bücher zu lesen, sondern ein Leser zu werden.“</a:t>
            </a:r>
          </a:p>
          <a:p>
            <a:endParaRPr lang="de-DE" dirty="0"/>
          </a:p>
          <a:p>
            <a:r>
              <a:rPr lang="de-DE" dirty="0"/>
              <a:t>Formulieren sie dieses Zitat im Blick auf ihre CL um.</a:t>
            </a:r>
          </a:p>
          <a:p>
            <a:endParaRPr lang="de-DE" dirty="0"/>
          </a:p>
          <a:p>
            <a:r>
              <a:rPr lang="de-DE" b="1" dirty="0"/>
              <a:t>&gt;&gt; Ziel ist es nicht…, sondern…&lt;&lt;</a:t>
            </a:r>
          </a:p>
          <a:p>
            <a:endParaRPr lang="de-DE" dirty="0"/>
          </a:p>
          <a:p>
            <a:r>
              <a:rPr lang="de-DE" dirty="0"/>
              <a:t>Tauschen sie sich über ihre Sätze aus.</a:t>
            </a:r>
          </a:p>
        </p:txBody>
      </p:sp>
      <p:sp>
        <p:nvSpPr>
          <p:cNvPr id="10" name="Textfeld 9">
            <a:extLst>
              <a:ext uri="{FF2B5EF4-FFF2-40B4-BE49-F238E27FC236}">
                <a16:creationId xmlns:a16="http://schemas.microsoft.com/office/drawing/2014/main" id="{A2A98544-76B8-4195-8D90-55AC71CAAB73}"/>
              </a:ext>
            </a:extLst>
          </p:cNvPr>
          <p:cNvSpPr txBox="1"/>
          <p:nvPr/>
        </p:nvSpPr>
        <p:spPr>
          <a:xfrm>
            <a:off x="1875453" y="4413380"/>
            <a:ext cx="10043694" cy="2031325"/>
          </a:xfrm>
          <a:prstGeom prst="rect">
            <a:avLst/>
          </a:prstGeom>
          <a:noFill/>
        </p:spPr>
        <p:txBody>
          <a:bodyPr wrap="square" rtlCol="0">
            <a:spAutoFit/>
          </a:bodyPr>
          <a:lstStyle/>
          <a:p>
            <a:r>
              <a:rPr lang="de-DE" dirty="0">
                <a:solidFill>
                  <a:schemeClr val="tx2">
                    <a:lumMod val="60000"/>
                    <a:lumOff val="40000"/>
                  </a:schemeClr>
                </a:solidFill>
              </a:rPr>
              <a:t>Fragen zur Reflexion der eigenen Praxis:</a:t>
            </a:r>
          </a:p>
          <a:p>
            <a:endParaRPr lang="de-DE" dirty="0">
              <a:solidFill>
                <a:schemeClr val="tx2">
                  <a:lumMod val="60000"/>
                  <a:lumOff val="40000"/>
                </a:schemeClr>
              </a:solidFill>
            </a:endParaRPr>
          </a:p>
          <a:p>
            <a:r>
              <a:rPr lang="de-DE" dirty="0">
                <a:solidFill>
                  <a:schemeClr val="tx2">
                    <a:lumMod val="60000"/>
                    <a:lumOff val="40000"/>
                  </a:schemeClr>
                </a:solidFill>
              </a:rPr>
              <a:t>Welche Möglichkeiten sehen sie zu erfahren, ob Lernen wirksam ist?</a:t>
            </a:r>
          </a:p>
          <a:p>
            <a:endParaRPr lang="de-DE" dirty="0">
              <a:solidFill>
                <a:schemeClr val="tx2">
                  <a:lumMod val="60000"/>
                  <a:lumOff val="40000"/>
                </a:schemeClr>
              </a:solidFill>
            </a:endParaRPr>
          </a:p>
          <a:p>
            <a:r>
              <a:rPr lang="de-DE" dirty="0">
                <a:solidFill>
                  <a:schemeClr val="tx2">
                    <a:lumMod val="60000"/>
                    <a:lumOff val="40000"/>
                  </a:schemeClr>
                </a:solidFill>
              </a:rPr>
              <a:t>Welche Wirkungen sollten die Inhalte ihrer CL auf die Kinder haben?</a:t>
            </a:r>
          </a:p>
          <a:p>
            <a:endParaRPr lang="de-DE" dirty="0">
              <a:solidFill>
                <a:schemeClr val="tx2">
                  <a:lumMod val="60000"/>
                  <a:lumOff val="40000"/>
                </a:schemeClr>
              </a:solidFill>
            </a:endParaRPr>
          </a:p>
          <a:p>
            <a:r>
              <a:rPr lang="de-DE" dirty="0">
                <a:solidFill>
                  <a:schemeClr val="tx2">
                    <a:lumMod val="60000"/>
                    <a:lumOff val="40000"/>
                  </a:schemeClr>
                </a:solidFill>
              </a:rPr>
              <a:t>Wie konkret planen sie ihre CL?</a:t>
            </a:r>
          </a:p>
        </p:txBody>
      </p:sp>
    </p:spTree>
    <p:extLst>
      <p:ext uri="{BB962C8B-B14F-4D97-AF65-F5344CB8AC3E}">
        <p14:creationId xmlns:p14="http://schemas.microsoft.com/office/powerpoint/2010/main" val="760810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0590B455-C396-41EB-8D40-1D4E506CB4C8}"/>
              </a:ext>
            </a:extLst>
          </p:cNvPr>
          <p:cNvSpPr txBox="1"/>
          <p:nvPr/>
        </p:nvSpPr>
        <p:spPr>
          <a:xfrm>
            <a:off x="1772816" y="727788"/>
            <a:ext cx="4665306" cy="523220"/>
          </a:xfrm>
          <a:prstGeom prst="rect">
            <a:avLst/>
          </a:prstGeom>
          <a:noFill/>
        </p:spPr>
        <p:txBody>
          <a:bodyPr wrap="square" rtlCol="0">
            <a:spAutoFit/>
          </a:bodyPr>
          <a:lstStyle/>
          <a:p>
            <a:r>
              <a:rPr lang="de-DE" sz="2800" b="1" dirty="0">
                <a:solidFill>
                  <a:schemeClr val="bg2">
                    <a:lumMod val="50000"/>
                  </a:schemeClr>
                </a:solidFill>
              </a:rPr>
              <a:t>BEZIEHUNG</a:t>
            </a:r>
          </a:p>
        </p:txBody>
      </p:sp>
      <p:pic>
        <p:nvPicPr>
          <p:cNvPr id="6" name="Grafik 5">
            <a:extLst>
              <a:ext uri="{FF2B5EF4-FFF2-40B4-BE49-F238E27FC236}">
                <a16:creationId xmlns:a16="http://schemas.microsoft.com/office/drawing/2014/main" id="{600415C8-71AD-411D-B339-ADDA0132F5F8}"/>
              </a:ext>
            </a:extLst>
          </p:cNvPr>
          <p:cNvPicPr>
            <a:picLocks noChangeAspect="1"/>
          </p:cNvPicPr>
          <p:nvPr/>
        </p:nvPicPr>
        <p:blipFill>
          <a:blip r:embed="rId2"/>
          <a:stretch>
            <a:fillRect/>
          </a:stretch>
        </p:blipFill>
        <p:spPr>
          <a:xfrm>
            <a:off x="10293930" y="5813588"/>
            <a:ext cx="1625217" cy="810530"/>
          </a:xfrm>
          <a:prstGeom prst="rect">
            <a:avLst/>
          </a:prstGeom>
        </p:spPr>
      </p:pic>
      <p:sp>
        <p:nvSpPr>
          <p:cNvPr id="7" name="Textfeld 6">
            <a:extLst>
              <a:ext uri="{FF2B5EF4-FFF2-40B4-BE49-F238E27FC236}">
                <a16:creationId xmlns:a16="http://schemas.microsoft.com/office/drawing/2014/main" id="{13F80871-96F3-4B37-9139-7AC1AF9AA3D4}"/>
              </a:ext>
            </a:extLst>
          </p:cNvPr>
          <p:cNvSpPr txBox="1"/>
          <p:nvPr/>
        </p:nvSpPr>
        <p:spPr>
          <a:xfrm>
            <a:off x="5019870" y="686803"/>
            <a:ext cx="6410130" cy="2308324"/>
          </a:xfrm>
          <a:prstGeom prst="rect">
            <a:avLst/>
          </a:prstGeom>
          <a:noFill/>
        </p:spPr>
        <p:txBody>
          <a:bodyPr wrap="square" rtlCol="0">
            <a:spAutoFit/>
          </a:bodyPr>
          <a:lstStyle/>
          <a:p>
            <a:r>
              <a:rPr lang="de-DE" dirty="0"/>
              <a:t>Impuls:</a:t>
            </a:r>
          </a:p>
          <a:p>
            <a:endParaRPr lang="de-DE" dirty="0"/>
          </a:p>
          <a:p>
            <a:r>
              <a:rPr lang="de-DE" dirty="0"/>
              <a:t>Schreiben sie Namenskürzel von Kindern ihrer Gruppe.</a:t>
            </a:r>
          </a:p>
          <a:p>
            <a:r>
              <a:rPr lang="de-DE" dirty="0"/>
              <a:t>Stellen sie die Beziehungen der Kinder untereinander in einem einfachen Soziogramm dar.</a:t>
            </a:r>
          </a:p>
          <a:p>
            <a:endParaRPr lang="de-DE" dirty="0"/>
          </a:p>
          <a:p>
            <a:r>
              <a:rPr lang="de-DE" dirty="0"/>
              <a:t>Wo stehen sie?</a:t>
            </a:r>
          </a:p>
          <a:p>
            <a:endParaRPr lang="de-DE" dirty="0"/>
          </a:p>
        </p:txBody>
      </p:sp>
      <p:sp>
        <p:nvSpPr>
          <p:cNvPr id="2" name="Textfeld 1">
            <a:extLst>
              <a:ext uri="{FF2B5EF4-FFF2-40B4-BE49-F238E27FC236}">
                <a16:creationId xmlns:a16="http://schemas.microsoft.com/office/drawing/2014/main" id="{B21B454E-6710-4F01-8941-ED59BA2E405D}"/>
              </a:ext>
            </a:extLst>
          </p:cNvPr>
          <p:cNvSpPr txBox="1"/>
          <p:nvPr/>
        </p:nvSpPr>
        <p:spPr>
          <a:xfrm>
            <a:off x="1772816" y="3862873"/>
            <a:ext cx="10217021" cy="2293769"/>
          </a:xfrm>
          <a:prstGeom prst="rect">
            <a:avLst/>
          </a:prstGeom>
          <a:noFill/>
        </p:spPr>
        <p:txBody>
          <a:bodyPr wrap="square" rtlCol="0">
            <a:spAutoFit/>
          </a:bodyPr>
          <a:lstStyle/>
          <a:p>
            <a:pPr>
              <a:lnSpc>
                <a:spcPct val="115000"/>
              </a:lnSpc>
              <a:spcAft>
                <a:spcPts val="1000"/>
              </a:spcAft>
            </a:pPr>
            <a:r>
              <a:rPr lang="de-DE" sz="1800" dirty="0">
                <a:solidFill>
                  <a:schemeClr val="tx2">
                    <a:lumMod val="60000"/>
                    <a:lumOff val="40000"/>
                  </a:schemeClr>
                </a:solidFill>
                <a:effectLst/>
                <a:latin typeface="+mj-lt"/>
                <a:ea typeface="Calibri" panose="020F0502020204030204" pitchFamily="34" charset="0"/>
              </a:rPr>
              <a:t>Wann findet in meiner Arbeit mit Kindern Beziehungsaufbau unter den Kindern statt?</a:t>
            </a: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br>
              <a:rPr lang="de-DE" dirty="0">
                <a:solidFill>
                  <a:schemeClr val="tx2">
                    <a:lumMod val="60000"/>
                    <a:lumOff val="40000"/>
                  </a:schemeClr>
                </a:solidFill>
                <a:latin typeface="+mj-lt"/>
                <a:ea typeface="Calibri" panose="020F0502020204030204" pitchFamily="34" charset="0"/>
                <a:cs typeface="Times New Roman" panose="02020603050405020304" pitchFamily="18" charset="0"/>
              </a:rPr>
            </a:br>
            <a:br>
              <a:rPr lang="de-DE" sz="1800" dirty="0">
                <a:solidFill>
                  <a:schemeClr val="tx2">
                    <a:lumMod val="60000"/>
                    <a:lumOff val="40000"/>
                  </a:schemeClr>
                </a:solidFill>
                <a:effectLst/>
                <a:latin typeface="+mj-lt"/>
                <a:ea typeface="Calibri" panose="020F0502020204030204" pitchFamily="34" charset="0"/>
              </a:rPr>
            </a:br>
            <a:r>
              <a:rPr lang="de-DE" sz="1800" dirty="0">
                <a:solidFill>
                  <a:schemeClr val="tx2">
                    <a:lumMod val="60000"/>
                    <a:lumOff val="40000"/>
                  </a:schemeClr>
                </a:solidFill>
                <a:effectLst/>
                <a:latin typeface="+mj-lt"/>
                <a:ea typeface="Calibri" panose="020F0502020204030204" pitchFamily="34" charset="0"/>
              </a:rPr>
              <a:t>Was bedeutet für mich Beziehungsarbeit und wie findet sie in meiner Stunde statt?</a:t>
            </a:r>
            <a:br>
              <a:rPr lang="de-DE" sz="1800" dirty="0">
                <a:solidFill>
                  <a:schemeClr val="tx2">
                    <a:lumMod val="60000"/>
                    <a:lumOff val="40000"/>
                  </a:schemeClr>
                </a:solidFill>
                <a:effectLst/>
                <a:latin typeface="+mj-lt"/>
                <a:ea typeface="Calibri" panose="020F0502020204030204" pitchFamily="34" charset="0"/>
              </a:rPr>
            </a:b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br>
              <a:rPr lang="de-DE" sz="1800" dirty="0">
                <a:solidFill>
                  <a:schemeClr val="tx2">
                    <a:lumMod val="60000"/>
                    <a:lumOff val="40000"/>
                  </a:schemeClr>
                </a:solidFill>
                <a:effectLst/>
                <a:latin typeface="+mj-lt"/>
                <a:ea typeface="Calibri" panose="020F0502020204030204" pitchFamily="34" charset="0"/>
              </a:rPr>
            </a:br>
            <a:r>
              <a:rPr lang="de-DE" sz="1800" dirty="0">
                <a:solidFill>
                  <a:schemeClr val="tx2">
                    <a:lumMod val="60000"/>
                    <a:lumOff val="40000"/>
                  </a:schemeClr>
                </a:solidFill>
                <a:effectLst/>
                <a:latin typeface="+mj-lt"/>
                <a:ea typeface="Calibri" panose="020F0502020204030204" pitchFamily="34" charset="0"/>
              </a:rPr>
              <a:t>Was brauchen Kinder für einen Beziehungsaufbau zu Gott?</a:t>
            </a:r>
            <a:r>
              <a:rPr lang="de-DE" dirty="0">
                <a:solidFill>
                  <a:schemeClr val="tx2">
                    <a:lumMod val="60000"/>
                    <a:lumOff val="40000"/>
                  </a:schemeClr>
                </a:solidFill>
                <a:effectLst/>
                <a:latin typeface="+mj-lt"/>
              </a:rPr>
              <a:t> </a:t>
            </a:r>
            <a: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t> </a:t>
            </a:r>
            <a:br>
              <a:rPr lang="de-DE" sz="1800" dirty="0">
                <a:solidFill>
                  <a:schemeClr val="tx2">
                    <a:lumMod val="60000"/>
                    <a:lumOff val="40000"/>
                  </a:schemeClr>
                </a:solidFill>
                <a:effectLst/>
                <a:latin typeface="+mj-lt"/>
                <a:ea typeface="Calibri" panose="020F0502020204030204" pitchFamily="34" charset="0"/>
                <a:cs typeface="Calibri" panose="020F0502020204030204" pitchFamily="34" charset="0"/>
              </a:rPr>
            </a:br>
            <a:br>
              <a:rPr lang="de-DE" sz="1800" dirty="0">
                <a:solidFill>
                  <a:schemeClr val="tx2">
                    <a:lumMod val="60000"/>
                    <a:lumOff val="40000"/>
                  </a:schemeClr>
                </a:solidFill>
                <a:effectLst/>
                <a:latin typeface="+mj-lt"/>
                <a:ea typeface="Calibri" panose="020F0502020204030204" pitchFamily="34" charset="0"/>
              </a:rPr>
            </a:br>
            <a:r>
              <a:rPr lang="de-DE" sz="1800" dirty="0">
                <a:solidFill>
                  <a:schemeClr val="tx2">
                    <a:lumMod val="60000"/>
                    <a:lumOff val="40000"/>
                  </a:schemeClr>
                </a:solidFill>
                <a:effectLst/>
                <a:latin typeface="+mj-lt"/>
                <a:ea typeface="Calibri" panose="020F0502020204030204" pitchFamily="34" charset="0"/>
              </a:rPr>
              <a:t>Mit welcher Haltung begegne ich den Kindern?</a:t>
            </a:r>
            <a:endParaRPr lang="de-DE" dirty="0">
              <a:solidFill>
                <a:schemeClr val="tx2">
                  <a:lumMod val="60000"/>
                  <a:lumOff val="40000"/>
                </a:schemeClr>
              </a:solidFill>
              <a:latin typeface="+mj-lt"/>
            </a:endParaRPr>
          </a:p>
        </p:txBody>
      </p:sp>
      <p:pic>
        <p:nvPicPr>
          <p:cNvPr id="5" name="Grafik 4">
            <a:extLst>
              <a:ext uri="{FF2B5EF4-FFF2-40B4-BE49-F238E27FC236}">
                <a16:creationId xmlns:a16="http://schemas.microsoft.com/office/drawing/2014/main" id="{1B16D0B2-839D-497F-B464-F932323EF2A6}"/>
              </a:ext>
            </a:extLst>
          </p:cNvPr>
          <p:cNvPicPr>
            <a:picLocks noChangeAspect="1"/>
          </p:cNvPicPr>
          <p:nvPr/>
        </p:nvPicPr>
        <p:blipFill>
          <a:blip r:embed="rId3"/>
          <a:stretch>
            <a:fillRect/>
          </a:stretch>
        </p:blipFill>
        <p:spPr>
          <a:xfrm>
            <a:off x="1838130" y="1438678"/>
            <a:ext cx="2486025" cy="183832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97172787"/>
      </p:ext>
    </p:extLst>
  </p:cSld>
  <p:clrMapOvr>
    <a:masterClrMapping/>
  </p:clrMapOvr>
</p:sld>
</file>

<file path=ppt/theme/theme1.xml><?xml version="1.0" encoding="utf-8"?>
<a:theme xmlns:a="http://schemas.openxmlformats.org/drawingml/2006/main" name="Fetzen">
  <a:themeElements>
    <a:clrScheme name="Fetze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Fetze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etze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0</TotalTime>
  <Words>1101</Words>
  <Application>Microsoft Office PowerPoint</Application>
  <PresentationFormat>Breitbild</PresentationFormat>
  <Paragraphs>137</Paragraphs>
  <Slides>12</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12</vt:i4>
      </vt:variant>
    </vt:vector>
  </HeadingPairs>
  <TitlesOfParts>
    <vt:vector size="17" baseType="lpstr">
      <vt:lpstr>Arial</vt:lpstr>
      <vt:lpstr>Calibri</vt:lpstr>
      <vt:lpstr>Century Gothic</vt:lpstr>
      <vt:lpstr>Wingdings 3</vt:lpstr>
      <vt:lpstr>Fetzen</vt:lpstr>
      <vt:lpstr>Gemeindepädagogischer Bildungstag der Ev.-Luth. Kirchenbezirke Aue, Annaberg und Vogtland</vt:lpstr>
      <vt:lpstr>Fragen zur Reflexion der eigenen Praxis:  Welchen Platz im Leben der Kinder kann die CL ihrer Meinung nach einnehmen?  In welchen Bezügen unterscheidet sich der Blick der Erwachsenen zum Blick der Kinder auf das Leben?  Was konkret an ihrer CL hilft Kindern - das Leben zu verstehen - Lebenssituationen zu bestehen - in der Gemeinde zu leben?</vt:lpstr>
      <vt:lpstr>Fragen zur Reflexion der eigenen Praxis:  Das Stufenmodell der Partizipation (Arbeitsbuch S. 110) schematisiert Beteiligungsformen. Welche Beispiele können sie zu den einzelnen Formen nennen?  Welche Elemente meiner CL sind beteiligungsorientiert?  Was behindert bzw. erschwert echte Beteiligung in der CL? </vt:lpstr>
      <vt:lpstr>Fragen zur Reflexion der eigenen Praxis:  Welche Glaubensaussagen begegnen ihnen in ihrer CL?  Welche sind ihnen selbst wichtig?  Welche konkreten Elemente in ihrer Gruppenstunde fördern, auf welche Weise, den Glauben?  Was kann CL ihrer Meinung nach leisten?  Beenden sie dazu den Satz: Ich möchte Kinder im Glauben …?</vt:lpstr>
      <vt:lpstr>Fragen zur Reflexion der eigenen Praxis:  Was bereitet Kindern in ihrer CL am meisten Freude?  Was sollen Kinder in der CL lernen?  Was möchten sie die Kinder lehren?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Bildungstag der Ev.-Luth. Kirchenbezirke Aue, Annaberg und Vogtland</dc:title>
  <dc:creator>Pentzold, Ulrike</dc:creator>
  <cp:lastModifiedBy>Pentzold, Ulrike</cp:lastModifiedBy>
  <cp:revision>22</cp:revision>
  <dcterms:created xsi:type="dcterms:W3CDTF">2024-09-02T13:00:01Z</dcterms:created>
  <dcterms:modified xsi:type="dcterms:W3CDTF">2024-09-03T09:24:48Z</dcterms:modified>
</cp:coreProperties>
</file>